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6"/>
  </p:notesMasterIdLst>
  <p:sldIdLst>
    <p:sldId id="256" r:id="rId2"/>
    <p:sldId id="257" r:id="rId3"/>
    <p:sldId id="258" r:id="rId4"/>
    <p:sldId id="260" r:id="rId5"/>
    <p:sldId id="259" r:id="rId6"/>
    <p:sldId id="261" r:id="rId7"/>
    <p:sldId id="262" r:id="rId8"/>
    <p:sldId id="263" r:id="rId9"/>
    <p:sldId id="264" r:id="rId10"/>
    <p:sldId id="266" r:id="rId11"/>
    <p:sldId id="271" r:id="rId12"/>
    <p:sldId id="270" r:id="rId13"/>
    <p:sldId id="269" r:id="rId14"/>
    <p:sldId id="268"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43897" autoAdjust="0"/>
  </p:normalViewPr>
  <p:slideViewPr>
    <p:cSldViewPr snapToGrid="0">
      <p:cViewPr varScale="1">
        <p:scale>
          <a:sx n="47" d="100"/>
          <a:sy n="47" d="100"/>
        </p:scale>
        <p:origin x="1206" y="60"/>
      </p:cViewPr>
      <p:guideLst/>
    </p:cSldViewPr>
  </p:slideViewPr>
  <p:notesTextViewPr>
    <p:cViewPr>
      <p:scale>
        <a:sx n="1" d="1"/>
        <a:sy n="1" d="1"/>
      </p:scale>
      <p:origin x="0" y="0"/>
    </p:cViewPr>
  </p:notesTextViewPr>
  <p:notesViewPr>
    <p:cSldViewPr snapToGrid="0">
      <p:cViewPr varScale="1">
        <p:scale>
          <a:sx n="84" d="100"/>
          <a:sy n="84" d="100"/>
        </p:scale>
        <p:origin x="190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674B6685-5210-4F3A-82FD-F41ED48DF85B}" type="datetimeFigureOut">
              <a:rPr lang="en-US" smtClean="0"/>
              <a:t>6/23/2017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9"/>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3CCC44F-DCD8-4AA4-8F1B-592DA23406B5}" type="slidenum">
              <a:rPr lang="en-US" smtClean="0"/>
              <a:t>‹#›</a:t>
            </a:fld>
            <a:endParaRPr lang="en-US"/>
          </a:p>
        </p:txBody>
      </p:sp>
    </p:spTree>
    <p:extLst>
      <p:ext uri="{BB962C8B-B14F-4D97-AF65-F5344CB8AC3E}">
        <p14:creationId xmlns:p14="http://schemas.microsoft.com/office/powerpoint/2010/main" val="3694030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Introduction</a:t>
            </a:r>
          </a:p>
          <a:p>
            <a:pPr marL="232943" indent="-232943">
              <a:buAutoNum type="arabicPeriod"/>
            </a:pPr>
            <a:r>
              <a:rPr lang="en-US" baseline="0" dirty="0" smtClean="0"/>
              <a:t>Who we are and what we do (very, very brief)</a:t>
            </a:r>
          </a:p>
          <a:p>
            <a:pPr marL="232943" indent="-232943">
              <a:buAutoNum type="arabicPeriod"/>
            </a:pPr>
            <a:r>
              <a:rPr lang="en-US" baseline="0" dirty="0" smtClean="0"/>
              <a:t>How we started talking about this – </a:t>
            </a:r>
            <a:r>
              <a:rPr lang="en-US" b="1" baseline="0" dirty="0" smtClean="0"/>
              <a:t>AMBER</a:t>
            </a:r>
          </a:p>
          <a:p>
            <a:pPr marL="232943" indent="-232943">
              <a:buAutoNum type="arabicPeriod"/>
            </a:pPr>
            <a:r>
              <a:rPr lang="en-US" baseline="0" dirty="0" smtClean="0"/>
              <a:t>What we hope to do: - </a:t>
            </a:r>
            <a:r>
              <a:rPr lang="en-US" b="1" baseline="0" dirty="0" smtClean="0"/>
              <a:t>KATHY</a:t>
            </a:r>
            <a:endParaRPr lang="en-US" baseline="0" dirty="0" smtClean="0"/>
          </a:p>
          <a:p>
            <a:pPr marL="698830" lvl="1" indent="-232943">
              <a:buAutoNum type="arabicPeriod"/>
            </a:pPr>
            <a:r>
              <a:rPr lang="en-US" baseline="0" dirty="0" smtClean="0"/>
              <a:t>Create a workshop for graduating students</a:t>
            </a:r>
          </a:p>
          <a:p>
            <a:pPr marL="698830" lvl="1" indent="-232943">
              <a:buAutoNum type="arabicPeriod"/>
            </a:pPr>
            <a:r>
              <a:rPr lang="en-US" baseline="0" dirty="0" smtClean="0"/>
              <a:t>Create a guide for alumni (esp. at a distance)</a:t>
            </a:r>
          </a:p>
          <a:p>
            <a:pPr marL="698830" lvl="1" indent="-232943">
              <a:buAutoNum type="arabicPeriod"/>
            </a:pPr>
            <a:r>
              <a:rPr lang="en-US" baseline="0" dirty="0" smtClean="0"/>
              <a:t>Develop a group for grad students with interest in scholarly </a:t>
            </a:r>
            <a:r>
              <a:rPr lang="en-US" baseline="0" dirty="0" err="1" smtClean="0"/>
              <a:t>comm</a:t>
            </a:r>
            <a:r>
              <a:rPr lang="en-US" baseline="0" dirty="0" smtClean="0"/>
              <a:t> issues? -</a:t>
            </a:r>
            <a:r>
              <a:rPr lang="en-US" b="1" baseline="0" dirty="0" smtClean="0"/>
              <a:t>AMBER</a:t>
            </a:r>
            <a:endParaRPr lang="en-US" baseline="0" dirty="0" smtClean="0"/>
          </a:p>
        </p:txBody>
      </p:sp>
      <p:sp>
        <p:nvSpPr>
          <p:cNvPr id="4" name="Slide Number Placeholder 3"/>
          <p:cNvSpPr>
            <a:spLocks noGrp="1"/>
          </p:cNvSpPr>
          <p:nvPr>
            <p:ph type="sldNum" sz="quarter" idx="10"/>
          </p:nvPr>
        </p:nvSpPr>
        <p:spPr/>
        <p:txBody>
          <a:bodyPr/>
          <a:lstStyle/>
          <a:p>
            <a:fld id="{A3CCC44F-DCD8-4AA4-8F1B-592DA23406B5}" type="slidenum">
              <a:rPr lang="en-US" smtClean="0"/>
              <a:t>1</a:t>
            </a:fld>
            <a:endParaRPr lang="en-US"/>
          </a:p>
        </p:txBody>
      </p:sp>
    </p:spTree>
    <p:extLst>
      <p:ext uri="{BB962C8B-B14F-4D97-AF65-F5344CB8AC3E}">
        <p14:creationId xmlns:p14="http://schemas.microsoft.com/office/powerpoint/2010/main" val="33435100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(KATHY</a:t>
            </a:r>
            <a:r>
              <a:rPr lang="en-US" b="1" baseline="0" dirty="0" smtClean="0"/>
              <a:t> – PUB SERV)</a:t>
            </a:r>
          </a:p>
          <a:p>
            <a:endParaRPr lang="en-US" baseline="0" dirty="0" smtClean="0"/>
          </a:p>
          <a:p>
            <a:pPr marL="465887" lvl="1"/>
            <a:r>
              <a:rPr lang="en-US" baseline="0" dirty="0" smtClean="0"/>
              <a:t>- </a:t>
            </a:r>
            <a:r>
              <a:rPr lang="en-US" dirty="0" smtClean="0"/>
              <a:t>Why it’s problematic:</a:t>
            </a:r>
          </a:p>
          <a:p>
            <a:pPr marL="465887" lvl="1"/>
            <a:r>
              <a:rPr lang="en-US" dirty="0" smtClean="0"/>
              <a:t>	1.</a:t>
            </a:r>
            <a:r>
              <a:rPr lang="en-US" baseline="0" dirty="0" smtClean="0"/>
              <a:t> Study found that over 50% of the non-OA articles from their random sample posted on the site infringed on copyright and were not compliant with publishers’ policy</a:t>
            </a:r>
          </a:p>
          <a:p>
            <a:pPr marL="465887" lvl="1" defTabSz="931774"/>
            <a:r>
              <a:rPr lang="en-US" baseline="0" dirty="0" smtClean="0"/>
              <a:t>In many cases, they may be allowed to upload, say, a preprint, but they upload the published version instead. Some may not be aware that they are not allowed to do so and some may be aware but do not care enough about this issue” (</a:t>
            </a:r>
            <a:r>
              <a:rPr lang="en-US" baseline="0" dirty="0" err="1" smtClean="0"/>
              <a:t>Jamali</a:t>
            </a:r>
            <a:r>
              <a:rPr lang="en-US" baseline="0" dirty="0" smtClean="0"/>
              <a:t>, 2017).</a:t>
            </a:r>
          </a:p>
          <a:p>
            <a:pPr marL="465887" lvl="1"/>
            <a:endParaRPr lang="en-US" baseline="0" dirty="0" smtClean="0"/>
          </a:p>
          <a:p>
            <a:pPr marL="465887" lvl="1"/>
            <a:r>
              <a:rPr lang="en-US" baseline="0" dirty="0" smtClean="0"/>
              <a:t>	2. Set up as a social network (familiarity) that is heavily supported by participating academics, makes it seem legitimate and trustworthy</a:t>
            </a:r>
          </a:p>
          <a:p>
            <a:pPr marL="465887" lvl="1"/>
            <a:r>
              <a:rPr lang="en-US" baseline="0" dirty="0" smtClean="0"/>
              <a:t>“However, </a:t>
            </a:r>
            <a:r>
              <a:rPr lang="en-US" baseline="0" dirty="0" err="1" smtClean="0"/>
              <a:t>ResearchGate</a:t>
            </a:r>
            <a:r>
              <a:rPr lang="en-US" baseline="0" dirty="0" smtClean="0"/>
              <a:t> itself does not check uploaded files to see if they are uploaded legally and in compliance with copyright; not all authors comply with their agreements with journal publishers. 	</a:t>
            </a:r>
          </a:p>
          <a:p>
            <a:pPr marL="465887" lvl="1"/>
            <a:endParaRPr lang="en-US" baseline="0" dirty="0" smtClean="0"/>
          </a:p>
          <a:p>
            <a:pPr marL="465887" lvl="1"/>
            <a:r>
              <a:rPr lang="en-US" baseline="0" dirty="0" smtClean="0"/>
              <a:t>	3. About 10% of full text links provided by Google Scholar go to </a:t>
            </a:r>
            <a:r>
              <a:rPr lang="en-US" baseline="0" dirty="0" err="1" smtClean="0"/>
              <a:t>ResearchGate</a:t>
            </a:r>
            <a:r>
              <a:rPr lang="en-US" baseline="0" dirty="0" smtClean="0"/>
              <a:t>, according to study (</a:t>
            </a:r>
            <a:r>
              <a:rPr lang="en-US" baseline="0" dirty="0" err="1" smtClean="0"/>
              <a:t>Jamali</a:t>
            </a:r>
            <a:r>
              <a:rPr lang="en-US" baseline="0" dirty="0" smtClean="0"/>
              <a:t> 2017), so people will encounter it in the process of their normal search activities</a:t>
            </a:r>
          </a:p>
          <a:p>
            <a:pPr marL="465887" lvl="1"/>
            <a:endParaRPr lang="en-US" dirty="0" smtClean="0"/>
          </a:p>
          <a:p>
            <a:pPr defTabSz="931774">
              <a:defRPr/>
            </a:pPr>
            <a:r>
              <a:rPr lang="en-US" b="1" dirty="0" smtClean="0"/>
              <a:t>(AMBER</a:t>
            </a:r>
            <a:r>
              <a:rPr lang="en-US" b="1" baseline="0" dirty="0" smtClean="0"/>
              <a:t> – ILL PERSPECTIVE)</a:t>
            </a:r>
            <a:endParaRPr lang="en-US" b="1" dirty="0" smtClean="0"/>
          </a:p>
          <a:p>
            <a:pPr defTabSz="931774">
              <a:defRPr/>
            </a:pPr>
            <a:r>
              <a:rPr lang="en-US" dirty="0" smtClean="0"/>
              <a:t>“One can easily be fooled into thinking that this sort of ‘dark sharing’ with </a:t>
            </a:r>
            <a:r>
              <a:rPr lang="en-US" dirty="0" err="1" smtClean="0"/>
              <a:t>ResearchGate</a:t>
            </a:r>
            <a:r>
              <a:rPr lang="en-US" dirty="0" smtClean="0"/>
              <a:t> and Academia.edu is a good compromise for getting open-access publishing right—it’s not. If anything, dark sharing undermines open-access progress by providing a quick shortcut that lacks the stability and management of a journal or repository system…” – Jon Tennant, Who isn’t profiting off the backs of researchers?</a:t>
            </a:r>
            <a:r>
              <a:rPr lang="en-US" baseline="0" dirty="0" smtClean="0"/>
              <a:t> [Blog post]. </a:t>
            </a:r>
            <a:r>
              <a:rPr lang="en-US" i="1" baseline="0" dirty="0" smtClean="0"/>
              <a:t>The Crux, Discover Magazine</a:t>
            </a:r>
            <a:r>
              <a:rPr lang="en-US" i="0" baseline="0" dirty="0" smtClean="0"/>
              <a:t>, February 1, 2017.</a:t>
            </a:r>
            <a:endParaRPr lang="en-US" dirty="0" smtClean="0"/>
          </a:p>
          <a:p>
            <a:endParaRPr lang="en-US" dirty="0"/>
          </a:p>
        </p:txBody>
      </p:sp>
      <p:sp>
        <p:nvSpPr>
          <p:cNvPr id="4" name="Slide Number Placeholder 3"/>
          <p:cNvSpPr>
            <a:spLocks noGrp="1"/>
          </p:cNvSpPr>
          <p:nvPr>
            <p:ph type="sldNum" sz="quarter" idx="10"/>
          </p:nvPr>
        </p:nvSpPr>
        <p:spPr/>
        <p:txBody>
          <a:bodyPr/>
          <a:lstStyle/>
          <a:p>
            <a:fld id="{A3CCC44F-DCD8-4AA4-8F1B-592DA23406B5}" type="slidenum">
              <a:rPr lang="en-US" smtClean="0"/>
              <a:t>10</a:t>
            </a:fld>
            <a:endParaRPr lang="en-US"/>
          </a:p>
        </p:txBody>
      </p:sp>
    </p:spTree>
    <p:extLst>
      <p:ext uri="{BB962C8B-B14F-4D97-AF65-F5344CB8AC3E}">
        <p14:creationId xmlns:p14="http://schemas.microsoft.com/office/powerpoint/2010/main" val="18228385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(AMBER) </a:t>
            </a:r>
            <a:r>
              <a:rPr lang="en-US" baseline="0" dirty="0" smtClean="0"/>
              <a:t>Someone makes the request with citation and email in tweet; someone else with access emails it; user deletes original tweet; “</a:t>
            </a:r>
            <a:r>
              <a:rPr lang="en-US" dirty="0"/>
              <a:t>Thanking a user who fulfills the request is discouraged. This allows the fulfilling user, who likely violated a copyright or license agreement, to maintain anonymity. “ Gardner and Gardner, Bypassing Interlibrary Loan via Twitter: An Exploration of #icanhazpdf Requests, ACRL 2015 Conference.</a:t>
            </a:r>
          </a:p>
          <a:p>
            <a:endParaRPr lang="en-US" dirty="0"/>
          </a:p>
          <a:p>
            <a:r>
              <a:rPr lang="en-US" dirty="0"/>
              <a:t>Some see as personal act of civil disobedience against an unfair system that needs to change. Others simply see a fast, convenient way to get access (whether they have no other options or they just prefer this option.)</a:t>
            </a:r>
          </a:p>
          <a:p>
            <a:pPr marL="640594" lvl="1" indent="-174708">
              <a:buFontTx/>
              <a:buChar char="-"/>
            </a:pPr>
            <a:endParaRPr lang="en-US" dirty="0"/>
          </a:p>
          <a:p>
            <a:pPr marL="640594" lvl="1" indent="-174708">
              <a:buFontTx/>
              <a:buChar char="-"/>
            </a:pPr>
            <a:r>
              <a:rPr lang="en-US" dirty="0"/>
              <a:t>Issues specifically for libraries</a:t>
            </a:r>
          </a:p>
          <a:p>
            <a:pPr marL="698830" lvl="1" indent="-232943">
              <a:buFontTx/>
              <a:buAutoNum type="arabicPeriod"/>
            </a:pPr>
            <a:r>
              <a:rPr lang="en-US" dirty="0"/>
              <a:t>When viewed as competition, we are at a disadvantage by having to comply with copyright and licensing agreements</a:t>
            </a:r>
          </a:p>
          <a:p>
            <a:pPr marL="698830" lvl="1" indent="-232943">
              <a:buFontTx/>
              <a:buAutoNum type="arabicPeriod"/>
            </a:pPr>
            <a:r>
              <a:rPr lang="en-US" dirty="0"/>
              <a:t>Also, when done outside of ILL, this peer-to-peer sharing means the library has no record of user demand for a paper/publication, and the host institution of the person providing the PDF will have inflated user stats</a:t>
            </a:r>
          </a:p>
          <a:p>
            <a:pPr marL="698830" lvl="1" indent="-232943">
              <a:buFontTx/>
              <a:buAutoNum type="arabicPeriod"/>
            </a:pPr>
            <a:r>
              <a:rPr lang="en-US" dirty="0"/>
              <a:t>Magnitude is unknown, especially because requesting is done “underground” and original tweets are deleted, so collecting data is very difficult</a:t>
            </a:r>
          </a:p>
          <a:p>
            <a:pPr marL="698830" lvl="1" indent="-232943">
              <a:buFontTx/>
              <a:buAutoNum type="arabicPeriod"/>
            </a:pPr>
            <a:r>
              <a:rPr lang="en-US" dirty="0"/>
              <a:t>Recent survey research helps us understand why even students and researchers with access to ILL services use back-channels instead:</a:t>
            </a:r>
            <a:endParaRPr lang="en-US" dirty="0" smtClean="0"/>
          </a:p>
          <a:p>
            <a:endParaRPr lang="en-US" dirty="0" smtClean="0"/>
          </a:p>
          <a:p>
            <a:r>
              <a:rPr lang="en-US" b="1" dirty="0" smtClean="0"/>
              <a:t>(KATHY)</a:t>
            </a:r>
            <a:r>
              <a:rPr lang="en-US" b="1" baseline="0" dirty="0" smtClean="0"/>
              <a:t> </a:t>
            </a:r>
            <a:r>
              <a:rPr lang="en-US" dirty="0" smtClean="0"/>
              <a:t>Gardner and Gardner did a study</a:t>
            </a:r>
            <a:r>
              <a:rPr lang="en-US" baseline="0" dirty="0" smtClean="0"/>
              <a:t> on t</a:t>
            </a:r>
            <a:r>
              <a:rPr lang="en-US" dirty="0" smtClean="0"/>
              <a:t>he motivations behind crowdsourced research sharing</a:t>
            </a:r>
            <a:r>
              <a:rPr lang="en-US" baseline="0" dirty="0" smtClean="0"/>
              <a:t> and found:</a:t>
            </a:r>
            <a:endParaRPr lang="en-US" dirty="0" smtClean="0"/>
          </a:p>
          <a:p>
            <a:pPr marL="232943" indent="-232943">
              <a:buAutoNum type="arabicPeriod"/>
            </a:pPr>
            <a:r>
              <a:rPr lang="en-US" dirty="0" smtClean="0"/>
              <a:t>“The reasons users included for </a:t>
            </a:r>
            <a:r>
              <a:rPr lang="en-US" u="sng" dirty="0" smtClean="0"/>
              <a:t>obtaining</a:t>
            </a:r>
            <a:r>
              <a:rPr lang="en-US" dirty="0" smtClean="0"/>
              <a:t> scholarly materials from peer-to-peer services were coded into the following themes: Speed, User Experience (easy or convenient), Ideology (“info should be free,”</a:t>
            </a:r>
            <a:r>
              <a:rPr lang="en-US" dirty="0" err="1" smtClean="0"/>
              <a:t>etc</a:t>
            </a:r>
            <a:r>
              <a:rPr lang="en-US" dirty="0" smtClean="0"/>
              <a:t>.), Access (no institutions, no ILL option, etc.), and Cost (n=148).”</a:t>
            </a:r>
          </a:p>
          <a:p>
            <a:pPr marL="232943" indent="-232943">
              <a:buAutoNum type="arabicPeriod"/>
            </a:pPr>
            <a:r>
              <a:rPr lang="en-US" dirty="0"/>
              <a:t>The reasons users included for </a:t>
            </a:r>
            <a:r>
              <a:rPr lang="en-US" u="sng" dirty="0"/>
              <a:t>providing</a:t>
            </a:r>
            <a:r>
              <a:rPr lang="en-US" dirty="0"/>
              <a:t> scholarly materials to others were coded into the themes: Reciprocity (felt desire to give back to service), Community, Solidarity (felt empathy for those needing access), Ideology/Civil Disobedience </a:t>
            </a:r>
            <a:r>
              <a:rPr lang="en-US" dirty="0" smtClean="0"/>
              <a:t>(“info should be free,” “tax-funded research, etc.), </a:t>
            </a:r>
            <a:r>
              <a:rPr lang="en-US" dirty="0"/>
              <a:t>, and Other (n=104).</a:t>
            </a:r>
          </a:p>
          <a:p>
            <a:pPr marL="232943" indent="-232943">
              <a:buAutoNum type="arabicPeriod"/>
            </a:pPr>
            <a:r>
              <a:rPr lang="en-US" dirty="0"/>
              <a:t>Views about potential violation of copyright, </a:t>
            </a:r>
            <a:r>
              <a:rPr lang="en-US" dirty="0" err="1"/>
              <a:t>ToS</a:t>
            </a:r>
            <a:r>
              <a:rPr lang="en-US" dirty="0"/>
              <a:t>, etc. were coded as “Information Should Be Free, Not a Violation, Don’t Care, Animus Toward Publishers, and Displeasure with Current Copyright Regime.”</a:t>
            </a:r>
          </a:p>
          <a:p>
            <a:endParaRPr lang="en-US" dirty="0"/>
          </a:p>
        </p:txBody>
      </p:sp>
      <p:sp>
        <p:nvSpPr>
          <p:cNvPr id="4" name="Slide Number Placeholder 3"/>
          <p:cNvSpPr>
            <a:spLocks noGrp="1"/>
          </p:cNvSpPr>
          <p:nvPr>
            <p:ph type="sldNum" sz="quarter" idx="10"/>
          </p:nvPr>
        </p:nvSpPr>
        <p:spPr/>
        <p:txBody>
          <a:bodyPr/>
          <a:lstStyle/>
          <a:p>
            <a:fld id="{A3CCC44F-DCD8-4AA4-8F1B-592DA23406B5}" type="slidenum">
              <a:rPr lang="en-US" smtClean="0"/>
              <a:t>11</a:t>
            </a:fld>
            <a:endParaRPr lang="en-US"/>
          </a:p>
        </p:txBody>
      </p:sp>
    </p:spTree>
    <p:extLst>
      <p:ext uri="{BB962C8B-B14F-4D97-AF65-F5344CB8AC3E}">
        <p14:creationId xmlns:p14="http://schemas.microsoft.com/office/powerpoint/2010/main" val="40083226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(AMBER) </a:t>
            </a:r>
            <a:r>
              <a:rPr lang="en-US" dirty="0" smtClean="0"/>
              <a:t>Piracy</a:t>
            </a:r>
            <a:r>
              <a:rPr lang="en-US" baseline="0" dirty="0" smtClean="0"/>
              <a:t> – Yes! Has been ruled to violate US copyright law; not denied by founder, but she defends her goals with </a:t>
            </a:r>
            <a:r>
              <a:rPr lang="en-US" dirty="0" smtClean="0"/>
              <a:t>Article 27 of the United Nations’ Universal Declaration of Human Rights, which states that “everyone has the right freely to … share in scientific advancement and its benefits.”</a:t>
            </a:r>
          </a:p>
          <a:p>
            <a:endParaRPr lang="en-US" dirty="0" smtClean="0"/>
          </a:p>
          <a:p>
            <a:r>
              <a:rPr lang="en-US" dirty="0" smtClean="0"/>
              <a:t>Massive</a:t>
            </a:r>
            <a:r>
              <a:rPr lang="en-US" baseline="0" dirty="0" smtClean="0"/>
              <a:t> popularity shows the need for easier, less-costly access to scientific research. But it’s never that simple.</a:t>
            </a:r>
            <a:endParaRPr lang="en-US" dirty="0" smtClean="0"/>
          </a:p>
          <a:p>
            <a:endParaRPr lang="en-US" dirty="0" smtClean="0"/>
          </a:p>
          <a:p>
            <a:r>
              <a:rPr lang="en-US" dirty="0" smtClean="0"/>
              <a:t>Issues for libraries:</a:t>
            </a:r>
          </a:p>
          <a:p>
            <a:pPr marL="232943" indent="-232943">
              <a:buAutoNum type="arabicPeriod"/>
            </a:pPr>
            <a:r>
              <a:rPr lang="en-US" dirty="0" smtClean="0"/>
              <a:t>“When researchers access papers through </a:t>
            </a:r>
            <a:r>
              <a:rPr lang="en-US" dirty="0" err="1" smtClean="0"/>
              <a:t>Sci</a:t>
            </a:r>
            <a:r>
              <a:rPr lang="en-US" dirty="0" smtClean="0"/>
              <a:t>-Hub, article usage information is lost. Authors do not benefit from download statistics, for example, which are increasingly being used to assess the impact of their work. Libraries cannot properly track usage for the journals they provide and could wind up discontinuing titles that are useful to their institution. As institutions cancel subscriptions, the ability of nonprofit scientific societies to provide  journals and support their research communities is diminished.” McNutt, My love-hate</a:t>
            </a:r>
            <a:r>
              <a:rPr lang="en-US" baseline="0" dirty="0" smtClean="0"/>
              <a:t> of </a:t>
            </a:r>
            <a:r>
              <a:rPr lang="en-US" baseline="0" dirty="0" err="1" smtClean="0"/>
              <a:t>Sci</a:t>
            </a:r>
            <a:r>
              <a:rPr lang="en-US" baseline="0" dirty="0" smtClean="0"/>
              <a:t>-Hub, editorial in </a:t>
            </a:r>
            <a:r>
              <a:rPr lang="en-US" i="1" baseline="0" dirty="0" smtClean="0"/>
              <a:t>Science </a:t>
            </a:r>
            <a:r>
              <a:rPr lang="en-US" i="0" baseline="0" dirty="0" smtClean="0"/>
              <a:t>magazine</a:t>
            </a:r>
          </a:p>
          <a:p>
            <a:pPr marL="232943" indent="-232943">
              <a:buAutoNum type="arabicPeriod"/>
            </a:pPr>
            <a:endParaRPr lang="en-US" i="0" baseline="0" dirty="0" smtClean="0"/>
          </a:p>
          <a:p>
            <a:pPr marL="232943" indent="-232943" defTabSz="931774">
              <a:buFontTx/>
              <a:buAutoNum type="arabicPeriod"/>
              <a:defRPr/>
            </a:pPr>
            <a:r>
              <a:rPr lang="en-US" dirty="0"/>
              <a:t>“</a:t>
            </a:r>
            <a:r>
              <a:rPr lang="en-US" dirty="0" err="1"/>
              <a:t>Elbakyan</a:t>
            </a:r>
            <a:r>
              <a:rPr lang="en-US" dirty="0"/>
              <a:t> declined to say exactly how she obtains the papers, but she did confirm that it involves online credentials: the user IDs and passwords of people or institutions with legitimate access to journal content. She says that many academics have donated them voluntarily.” John Bohannon, Who’s downloading pirated papers? Everyone, from </a:t>
            </a:r>
            <a:r>
              <a:rPr lang="en-US" i="1" dirty="0"/>
              <a:t>Science</a:t>
            </a:r>
          </a:p>
          <a:p>
            <a:pPr marL="174708" indent="-174708">
              <a:buFontTx/>
              <a:buChar char="-"/>
            </a:pPr>
            <a:r>
              <a:rPr lang="en-US" i="0" baseline="0" dirty="0" smtClean="0"/>
              <a:t>When these types of services harvest content through institutions, publishers often temporarily disable legitimate subscription access because of the violation of licensing agreements</a:t>
            </a:r>
          </a:p>
          <a:p>
            <a:pPr marL="174708" indent="-174708">
              <a:buFontTx/>
              <a:buChar char="-"/>
            </a:pPr>
            <a:r>
              <a:rPr lang="en-US" i="0" baseline="0" dirty="0" smtClean="0"/>
              <a:t>Also compromise the security of institutional systems. </a:t>
            </a:r>
            <a:r>
              <a:rPr lang="en-US" dirty="0"/>
              <a:t>Elsevier and librarians at institutions have documented phishing schemes to gain credentials</a:t>
            </a:r>
          </a:p>
          <a:p>
            <a:endParaRPr lang="en-US" dirty="0"/>
          </a:p>
          <a:p>
            <a:r>
              <a:rPr lang="en-US" dirty="0"/>
              <a:t>3. Majority of users in China, Iran, India and other nations with less access. But about 17% come from US users who ostensibly have other methods of access. It’s just easier to use </a:t>
            </a:r>
            <a:r>
              <a:rPr lang="en-US" dirty="0" err="1"/>
              <a:t>Sci</a:t>
            </a:r>
            <a:r>
              <a:rPr lang="en-US" dirty="0"/>
              <a:t>-Hub. “</a:t>
            </a:r>
            <a:r>
              <a:rPr lang="en-US" dirty="0" smtClean="0"/>
              <a:t>And for all the researchers at Western universities who use </a:t>
            </a:r>
            <a:r>
              <a:rPr lang="en-US" dirty="0" err="1" smtClean="0"/>
              <a:t>Sci</a:t>
            </a:r>
            <a:r>
              <a:rPr lang="en-US" dirty="0" smtClean="0"/>
              <a:t>-Hub instead, the anonymous publisher lays the blame on librarians for not making their online systems easier to use and educating their researchers. “I don’t think the issue is access—it’s the perception that access is difficult,” he says. (Bohannon</a:t>
            </a:r>
            <a:r>
              <a:rPr lang="en-US" baseline="0" dirty="0" smtClean="0"/>
              <a:t> 2016)</a:t>
            </a:r>
          </a:p>
          <a:p>
            <a:r>
              <a:rPr lang="en-US" baseline="0" dirty="0" smtClean="0"/>
              <a:t>- However, librarians need to comply with authentication systems and licensing agreements, so we can’t make it as seamless</a:t>
            </a:r>
          </a:p>
          <a:p>
            <a:endParaRPr lang="en-US" baseline="0" dirty="0" smtClean="0"/>
          </a:p>
          <a:p>
            <a:r>
              <a:rPr lang="en-US" dirty="0" smtClean="0"/>
              <a:t>4.</a:t>
            </a:r>
            <a:r>
              <a:rPr lang="en-US" baseline="0" dirty="0" smtClean="0"/>
              <a:t> </a:t>
            </a:r>
            <a:r>
              <a:rPr lang="en-US" dirty="0" smtClean="0"/>
              <a:t>Harvard’s </a:t>
            </a:r>
            <a:r>
              <a:rPr lang="en-US" dirty="0" err="1" smtClean="0"/>
              <a:t>Suber</a:t>
            </a:r>
            <a:r>
              <a:rPr lang="en-US" dirty="0" smtClean="0"/>
              <a:t> says… Although </a:t>
            </a:r>
            <a:r>
              <a:rPr lang="en-US" dirty="0" err="1" smtClean="0"/>
              <a:t>Sci</a:t>
            </a:r>
            <a:r>
              <a:rPr lang="en-US" dirty="0" smtClean="0"/>
              <a:t>-Hub helps a great many researchers, he notes, it may also carry a “strategic cost” for the open-access movement, because publishers may take advantage of “confusion” over the legality of open-access scholarship in general and clamp down. “Lawful open access forces publishers to adapt,” he says, whereas “unlawful open access invites them to sue instead.” (Bohannon</a:t>
            </a:r>
            <a:r>
              <a:rPr lang="en-US" baseline="0" dirty="0" smtClean="0"/>
              <a:t> 2016)</a:t>
            </a:r>
            <a:endParaRPr lang="en-US" dirty="0"/>
          </a:p>
        </p:txBody>
      </p:sp>
      <p:sp>
        <p:nvSpPr>
          <p:cNvPr id="4" name="Slide Number Placeholder 3"/>
          <p:cNvSpPr>
            <a:spLocks noGrp="1"/>
          </p:cNvSpPr>
          <p:nvPr>
            <p:ph type="sldNum" sz="quarter" idx="10"/>
          </p:nvPr>
        </p:nvSpPr>
        <p:spPr/>
        <p:txBody>
          <a:bodyPr/>
          <a:lstStyle/>
          <a:p>
            <a:fld id="{A3CCC44F-DCD8-4AA4-8F1B-592DA23406B5}" type="slidenum">
              <a:rPr lang="en-US" smtClean="0"/>
              <a:t>12</a:t>
            </a:fld>
            <a:endParaRPr lang="en-US"/>
          </a:p>
        </p:txBody>
      </p:sp>
    </p:spTree>
    <p:extLst>
      <p:ext uri="{BB962C8B-B14F-4D97-AF65-F5344CB8AC3E}">
        <p14:creationId xmlns:p14="http://schemas.microsoft.com/office/powerpoint/2010/main" val="21028620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(KATHY) </a:t>
            </a:r>
            <a:r>
              <a:rPr lang="en-US" baseline="0" dirty="0" smtClean="0"/>
              <a:t>Potential topics:</a:t>
            </a:r>
          </a:p>
          <a:p>
            <a:endParaRPr lang="en-US" baseline="0" dirty="0" smtClean="0"/>
          </a:p>
          <a:p>
            <a:pPr marL="232943" indent="-232943">
              <a:buAutoNum type="arabicPeriod"/>
            </a:pPr>
            <a:r>
              <a:rPr lang="en-US" dirty="0" smtClean="0"/>
              <a:t>Students</a:t>
            </a:r>
            <a:r>
              <a:rPr lang="en-US" baseline="0" dirty="0" smtClean="0"/>
              <a:t> and researchers may confuse something being offered for free with open access. True OA requires legal contracts or licensing that formalizes the rights holders’ intentions to make the material OA.</a:t>
            </a:r>
          </a:p>
          <a:p>
            <a:r>
              <a:rPr lang="en-US" baseline="0" dirty="0" smtClean="0"/>
              <a:t>Need to have an awareness when you access something of how the provider obtained it!</a:t>
            </a:r>
          </a:p>
          <a:p>
            <a:endParaRPr lang="en-US" baseline="0" dirty="0" smtClean="0"/>
          </a:p>
          <a:p>
            <a:r>
              <a:rPr lang="en-US" baseline="0" dirty="0" smtClean="0"/>
              <a:t>2. Want to make future scholars/authors aware of their roles and responsibilities in the publishing ecosystem. </a:t>
            </a:r>
          </a:p>
          <a:p>
            <a:pPr marL="232943" indent="-232943">
              <a:buAutoNum type="alphaLcPeriod"/>
            </a:pPr>
            <a:r>
              <a:rPr lang="en-US" baseline="0" dirty="0" smtClean="0"/>
              <a:t>Do they take the time to find out what options they do have for making their work available by, for example, self-archiving?</a:t>
            </a:r>
          </a:p>
          <a:p>
            <a:pPr marL="232943" indent="-232943">
              <a:buAutoNum type="alphaLcPeriod"/>
            </a:pPr>
            <a:r>
              <a:rPr lang="en-US" dirty="0"/>
              <a:t>Do they seek out OA publications or negotiate with publishers over author agreements?</a:t>
            </a:r>
          </a:p>
          <a:p>
            <a:r>
              <a:rPr lang="en-US" dirty="0"/>
              <a:t>If you’re downloading an article from </a:t>
            </a:r>
            <a:r>
              <a:rPr lang="en-US" dirty="0" err="1"/>
              <a:t>Sci</a:t>
            </a:r>
            <a:r>
              <a:rPr lang="en-US" dirty="0"/>
              <a:t>-Hub for use in a future </a:t>
            </a:r>
            <a:r>
              <a:rPr lang="en-US" dirty="0" err="1"/>
              <a:t>paywalled</a:t>
            </a:r>
            <a:r>
              <a:rPr lang="en-US" dirty="0"/>
              <a:t> article, taking no steps to make your own work open access, that’s hypocritical and perpetuating the issue</a:t>
            </a:r>
          </a:p>
          <a:p>
            <a:endParaRPr lang="en-US" dirty="0"/>
          </a:p>
          <a:p>
            <a:r>
              <a:rPr lang="en-US" dirty="0"/>
              <a:t>3. Making undergrads aware of Creative Commons licenses, both as consumers and as creators of content.</a:t>
            </a:r>
          </a:p>
          <a:p>
            <a:r>
              <a:rPr lang="en-US" dirty="0"/>
              <a:t>(Me with my own pics on </a:t>
            </a:r>
            <a:r>
              <a:rPr lang="en-US" dirty="0" err="1"/>
              <a:t>Flikr</a:t>
            </a:r>
            <a:r>
              <a:rPr lang="en-US" dirty="0"/>
              <a:t>)</a:t>
            </a:r>
          </a:p>
          <a:p>
            <a:endParaRPr lang="en-US" dirty="0"/>
          </a:p>
          <a:p>
            <a:r>
              <a:rPr lang="en-US" dirty="0"/>
              <a:t>4. Unauthorized access can disrupt legitimate subscription access and open users to privacy and hacking concerns – what happens if and when it’s successfully shut down?</a:t>
            </a:r>
          </a:p>
          <a:p>
            <a:endParaRPr lang="en-US" dirty="0"/>
          </a:p>
          <a:p>
            <a:r>
              <a:rPr lang="en-US" dirty="0"/>
              <a:t>Ultimately, we need to be working toward sustainable solutions for access to resources for everyone!</a:t>
            </a:r>
          </a:p>
        </p:txBody>
      </p:sp>
      <p:sp>
        <p:nvSpPr>
          <p:cNvPr id="4" name="Slide Number Placeholder 3"/>
          <p:cNvSpPr>
            <a:spLocks noGrp="1"/>
          </p:cNvSpPr>
          <p:nvPr>
            <p:ph type="sldNum" sz="quarter" idx="10"/>
          </p:nvPr>
        </p:nvSpPr>
        <p:spPr/>
        <p:txBody>
          <a:bodyPr/>
          <a:lstStyle/>
          <a:p>
            <a:fld id="{A3CCC44F-DCD8-4AA4-8F1B-592DA23406B5}" type="slidenum">
              <a:rPr lang="en-US" smtClean="0"/>
              <a:t>13</a:t>
            </a:fld>
            <a:endParaRPr lang="en-US"/>
          </a:p>
        </p:txBody>
      </p:sp>
    </p:spTree>
    <p:extLst>
      <p:ext uri="{BB962C8B-B14F-4D97-AF65-F5344CB8AC3E}">
        <p14:creationId xmlns:p14="http://schemas.microsoft.com/office/powerpoint/2010/main" val="28860708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CCC44F-DCD8-4AA4-8F1B-592DA23406B5}" type="slidenum">
              <a:rPr lang="en-US" smtClean="0"/>
              <a:t>14</a:t>
            </a:fld>
            <a:endParaRPr lang="en-US"/>
          </a:p>
        </p:txBody>
      </p:sp>
    </p:spTree>
    <p:extLst>
      <p:ext uri="{BB962C8B-B14F-4D97-AF65-F5344CB8AC3E}">
        <p14:creationId xmlns:p14="http://schemas.microsoft.com/office/powerpoint/2010/main" val="484755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baseline="0" dirty="0" smtClean="0"/>
              <a:t>(</a:t>
            </a:r>
            <a:r>
              <a:rPr lang="en-US" b="1" baseline="0" dirty="0" smtClean="0"/>
              <a:t>AMBER) </a:t>
            </a:r>
            <a:r>
              <a:rPr lang="en-US" baseline="0" dirty="0" smtClean="0"/>
              <a:t>Today we want to discuss our initial ideas for a workshop, share information about available resources and tools, and focus specifically on the ethical issues surrounding some of the options students may find when searching for information</a:t>
            </a:r>
          </a:p>
          <a:p>
            <a:pPr defTabSz="931774">
              <a:defRPr/>
            </a:pPr>
            <a:endParaRPr lang="en-US" baseline="0" dirty="0" smtClean="0"/>
          </a:p>
          <a:p>
            <a:r>
              <a:rPr lang="en-US" dirty="0" smtClean="0"/>
              <a:t>As we first started brainstorming</a:t>
            </a:r>
            <a:r>
              <a:rPr lang="en-US" baseline="0" dirty="0" smtClean="0"/>
              <a:t> for our workshop, these are the main things we focused on…</a:t>
            </a:r>
            <a:endParaRPr lang="en-US" dirty="0"/>
          </a:p>
        </p:txBody>
      </p:sp>
      <p:sp>
        <p:nvSpPr>
          <p:cNvPr id="4" name="Slide Number Placeholder 3"/>
          <p:cNvSpPr>
            <a:spLocks noGrp="1"/>
          </p:cNvSpPr>
          <p:nvPr>
            <p:ph type="sldNum" sz="quarter" idx="10"/>
          </p:nvPr>
        </p:nvSpPr>
        <p:spPr/>
        <p:txBody>
          <a:bodyPr/>
          <a:lstStyle/>
          <a:p>
            <a:fld id="{A3CCC44F-DCD8-4AA4-8F1B-592DA23406B5}" type="slidenum">
              <a:rPr lang="en-US" smtClean="0"/>
              <a:t>2</a:t>
            </a:fld>
            <a:endParaRPr lang="en-US"/>
          </a:p>
        </p:txBody>
      </p:sp>
    </p:spTree>
    <p:extLst>
      <p:ext uri="{BB962C8B-B14F-4D97-AF65-F5344CB8AC3E}">
        <p14:creationId xmlns:p14="http://schemas.microsoft.com/office/powerpoint/2010/main" val="4142854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(KATHY)</a:t>
            </a:r>
            <a:r>
              <a:rPr lang="en-US" b="1" baseline="0" dirty="0" smtClean="0"/>
              <a:t> </a:t>
            </a:r>
            <a:r>
              <a:rPr lang="en-US" b="0" baseline="0" dirty="0" smtClean="0"/>
              <a:t>Thought a lot about are audiences:</a:t>
            </a:r>
            <a:endParaRPr lang="en-US" b="1" baseline="0" dirty="0" smtClean="0"/>
          </a:p>
          <a:p>
            <a:pPr marL="232943" indent="-232943">
              <a:buAutoNum type="arabicPeriod"/>
            </a:pPr>
            <a:r>
              <a:rPr lang="en-US" b="0" baseline="0" dirty="0" smtClean="0"/>
              <a:t>R</a:t>
            </a:r>
            <a:r>
              <a:rPr lang="en-US" baseline="0" dirty="0" smtClean="0"/>
              <a:t>each students while they are still here, so they know what to expect and how to get started when things change post-grad.</a:t>
            </a:r>
          </a:p>
          <a:p>
            <a:r>
              <a:rPr lang="en-US" baseline="0" dirty="0" smtClean="0"/>
              <a:t>This is where we see trying a workshop, or even finding places to fit some of this information into the curriculum.</a:t>
            </a:r>
          </a:p>
          <a:p>
            <a:endParaRPr lang="en-US" baseline="0" dirty="0" smtClean="0"/>
          </a:p>
          <a:p>
            <a:r>
              <a:rPr lang="en-US" baseline="0" dirty="0" smtClean="0"/>
              <a:t>Many research strategies post-grad will be the same for all graduates, but undergrads and grad students will likely have different needs and interest in using scholarly resources after graduation</a:t>
            </a:r>
          </a:p>
          <a:p>
            <a:pPr marL="174708" indent="-174708">
              <a:buFontTx/>
              <a:buChar char="-"/>
            </a:pPr>
            <a:r>
              <a:rPr lang="en-US" baseline="0" dirty="0" smtClean="0"/>
              <a:t>We also thought about special populations, for example Business students, and the particular issues they may run up against. Business info is very expensive and often our licensing is only for educational use (much less expensive), so sometimes even walk-in access is not available to specific databases. They may have a harder time than others, esp. depending on the size of the company they work for or if they’re trying to start their own company.</a:t>
            </a:r>
          </a:p>
          <a:p>
            <a:pPr marL="174708" indent="-174708">
              <a:buFontTx/>
              <a:buChar char="-"/>
            </a:pPr>
            <a:endParaRPr lang="en-US" baseline="0" dirty="0" smtClean="0"/>
          </a:p>
          <a:p>
            <a:r>
              <a:rPr lang="en-US" baseline="0" dirty="0" smtClean="0"/>
              <a:t>2. Current alumni consistently contact us about regaining remote access to resources (about 20-30 times a year just through email and chat)</a:t>
            </a:r>
          </a:p>
          <a:p>
            <a:r>
              <a:rPr lang="en-US" baseline="0" dirty="0" smtClean="0"/>
              <a:t>This is another population that also needs help and strategies.</a:t>
            </a:r>
          </a:p>
          <a:p>
            <a:r>
              <a:rPr lang="en-US" baseline="0" dirty="0" smtClean="0"/>
              <a:t>Because of the ways they usually contact us (chat and email), we think a detailed guide would be an easy way to provide information about all the options they have.</a:t>
            </a:r>
          </a:p>
          <a:p>
            <a:endParaRPr lang="en-US" baseline="0" dirty="0" smtClean="0"/>
          </a:p>
          <a:p>
            <a:r>
              <a:rPr lang="en-US" baseline="0" dirty="0" smtClean="0"/>
              <a:t>3. Finally, we also realized there are internal audiences within the library and the larger institution that could benefit from this information.</a:t>
            </a:r>
          </a:p>
          <a:p>
            <a:pPr marL="174708" indent="-174708">
              <a:buFontTx/>
              <a:buChar char="-"/>
            </a:pPr>
            <a:r>
              <a:rPr lang="en-US" baseline="0" dirty="0" smtClean="0"/>
              <a:t>Public services librarians need to be aware of what traditional services the library offers to alumni and public patrons, but we can also start thinking creatively about how we can help meet some of their needs in less traditional ways, and we’ll discuss some of those later.</a:t>
            </a:r>
          </a:p>
          <a:p>
            <a:pPr marL="174708" indent="-174708">
              <a:buFontTx/>
              <a:buChar char="-"/>
            </a:pPr>
            <a:r>
              <a:rPr lang="en-US" baseline="0" dirty="0" smtClean="0"/>
              <a:t>Can we be better partners with organizations like the Alumni Association, who may struggle to provide helpful guidance beyond what they can offer or inadvertently mislead alums about their benefits because they lack some perspectives on the issue as a whole?</a:t>
            </a:r>
            <a:endParaRPr lang="en-US" dirty="0"/>
          </a:p>
        </p:txBody>
      </p:sp>
      <p:sp>
        <p:nvSpPr>
          <p:cNvPr id="4" name="Slide Number Placeholder 3"/>
          <p:cNvSpPr>
            <a:spLocks noGrp="1"/>
          </p:cNvSpPr>
          <p:nvPr>
            <p:ph type="sldNum" sz="quarter" idx="10"/>
          </p:nvPr>
        </p:nvSpPr>
        <p:spPr/>
        <p:txBody>
          <a:bodyPr/>
          <a:lstStyle/>
          <a:p>
            <a:fld id="{A3CCC44F-DCD8-4AA4-8F1B-592DA23406B5}" type="slidenum">
              <a:rPr lang="en-US" smtClean="0"/>
              <a:t>3</a:t>
            </a:fld>
            <a:endParaRPr lang="en-US"/>
          </a:p>
        </p:txBody>
      </p:sp>
    </p:spTree>
    <p:extLst>
      <p:ext uri="{BB962C8B-B14F-4D97-AF65-F5344CB8AC3E}">
        <p14:creationId xmlns:p14="http://schemas.microsoft.com/office/powerpoint/2010/main" val="2064975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(KATHY)</a:t>
            </a:r>
            <a:r>
              <a:rPr lang="en-US" b="1" baseline="0" dirty="0" smtClean="0"/>
              <a:t> </a:t>
            </a:r>
            <a:r>
              <a:rPr lang="en-US" dirty="0" smtClean="0"/>
              <a:t>While</a:t>
            </a:r>
            <a:r>
              <a:rPr lang="en-US" baseline="0" dirty="0" smtClean="0"/>
              <a:t> there are a variety of different individual choices and options we can tell students about, we think focusing on two key concepts will help students “get it” in terms of understanding how library and resource access works.</a:t>
            </a:r>
          </a:p>
          <a:p>
            <a:endParaRPr lang="en-US" baseline="0" dirty="0" smtClean="0"/>
          </a:p>
          <a:p>
            <a:r>
              <a:rPr lang="en-US" baseline="0" dirty="0" smtClean="0"/>
              <a:t>Those two key concepts are </a:t>
            </a:r>
            <a:r>
              <a:rPr lang="en-US" b="1" baseline="0" dirty="0" smtClean="0"/>
              <a:t>money </a:t>
            </a:r>
            <a:r>
              <a:rPr lang="en-US" b="0" baseline="0" dirty="0" smtClean="0"/>
              <a:t>(click for animation)</a:t>
            </a:r>
            <a:r>
              <a:rPr lang="en-US" baseline="0" dirty="0" smtClean="0"/>
              <a:t> and </a:t>
            </a:r>
            <a:r>
              <a:rPr lang="en-US" b="1" baseline="0" dirty="0" smtClean="0"/>
              <a:t>location </a:t>
            </a:r>
            <a:r>
              <a:rPr lang="en-US" b="0" baseline="0" dirty="0" smtClean="0"/>
              <a:t>(click for animation)</a:t>
            </a:r>
            <a:r>
              <a:rPr lang="en-US" baseline="0" dirty="0" smtClean="0"/>
              <a:t>.</a:t>
            </a:r>
          </a:p>
          <a:p>
            <a:endParaRPr lang="en-US" baseline="0" dirty="0" smtClean="0"/>
          </a:p>
          <a:p>
            <a:pPr marL="232943" indent="-232943">
              <a:buAutoNum type="arabicPeriod"/>
            </a:pPr>
            <a:r>
              <a:rPr lang="en-US" baseline="0" dirty="0" smtClean="0"/>
              <a:t>Money – Libraries resources not free; generally licensed for use by certain population; price usually based on how big that population is (FTE); may help them understand why adding all alumni is not feasible</a:t>
            </a:r>
          </a:p>
          <a:p>
            <a:pPr marL="232943" indent="-232943">
              <a:buAutoNum type="arabicPeriod"/>
            </a:pPr>
            <a:endParaRPr lang="en-US" baseline="0" dirty="0" smtClean="0"/>
          </a:p>
          <a:p>
            <a:pPr marL="232943" indent="-232943">
              <a:buAutoNum type="arabicPeriod"/>
            </a:pPr>
            <a:r>
              <a:rPr lang="en-US" baseline="0" dirty="0" smtClean="0"/>
              <a:t>Location – Many alums seem to think of us as their “library for life” even when that would be incredibly inconvenient for them based on their location. We all know that many aspects of library service are still location-based, but non-librarians don’t. We see several misconceptions at work here we may need to correct:</a:t>
            </a:r>
          </a:p>
          <a:p>
            <a:pPr marL="698830" lvl="1" indent="-232943">
              <a:buAutoNum type="arabicPeriod"/>
            </a:pPr>
            <a:r>
              <a:rPr lang="en-US" baseline="0" dirty="0" smtClean="0"/>
              <a:t>The misconception that “if it’s all online, anyone can give it to me, no matter where I am”</a:t>
            </a:r>
          </a:p>
          <a:p>
            <a:pPr marL="698830" lvl="1" indent="-232943">
              <a:buAutoNum type="arabicPeriod"/>
            </a:pPr>
            <a:r>
              <a:rPr lang="en-US" baseline="0" dirty="0" smtClean="0"/>
              <a:t>User assume they must be able to get more through their existing “affiliation” (alumni status) then they would through a new affiliation somewhere else, or that USC must have better or more resources</a:t>
            </a:r>
          </a:p>
          <a:p>
            <a:pPr marL="698830" lvl="1" indent="-232943">
              <a:buAutoNum type="arabicPeriod"/>
            </a:pPr>
            <a:r>
              <a:rPr lang="en-US" baseline="0" dirty="0" smtClean="0"/>
              <a:t>Possibly even just starting with the familiar, not understanding many libraries offer similar services, or even feel like we “owe” them something</a:t>
            </a:r>
          </a:p>
          <a:p>
            <a:pPr marL="232943" indent="-232943">
              <a:buAutoNum type="arabicPeriod"/>
            </a:pPr>
            <a:endParaRPr lang="en-US" baseline="0" dirty="0" smtClean="0"/>
          </a:p>
          <a:p>
            <a:pPr marL="232943" indent="-232943">
              <a:buAutoNum type="arabicPeriod"/>
            </a:pPr>
            <a:r>
              <a:rPr lang="en-US" baseline="0" dirty="0" smtClean="0"/>
              <a:t>Goal – Get patrons (whether graduating students or alums) to focus on what it is they really need</a:t>
            </a:r>
          </a:p>
          <a:p>
            <a:pPr marL="698830" lvl="1" indent="-232943">
              <a:buAutoNum type="arabicPeriod"/>
            </a:pPr>
            <a:r>
              <a:rPr lang="en-US" baseline="0" dirty="0" smtClean="0"/>
              <a:t>Ex. Student got PhD at USC and wants to know how they can “get access to all our library resources remotely.” Do they really need all? Chemists don’t generally need Humanities literature and vice versa. What if they just want a specific dissertation?</a:t>
            </a:r>
          </a:p>
          <a:p>
            <a:pPr marL="698830" lvl="1" indent="-232943">
              <a:buAutoNum type="arabicPeriod"/>
            </a:pPr>
            <a:endParaRPr lang="en-US" baseline="0" dirty="0" smtClean="0"/>
          </a:p>
        </p:txBody>
      </p:sp>
      <p:sp>
        <p:nvSpPr>
          <p:cNvPr id="4" name="Slide Number Placeholder 3"/>
          <p:cNvSpPr>
            <a:spLocks noGrp="1"/>
          </p:cNvSpPr>
          <p:nvPr>
            <p:ph type="sldNum" sz="quarter" idx="10"/>
          </p:nvPr>
        </p:nvSpPr>
        <p:spPr/>
        <p:txBody>
          <a:bodyPr/>
          <a:lstStyle/>
          <a:p>
            <a:fld id="{A3CCC44F-DCD8-4AA4-8F1B-592DA23406B5}" type="slidenum">
              <a:rPr lang="en-US" smtClean="0"/>
              <a:t>4</a:t>
            </a:fld>
            <a:endParaRPr lang="en-US"/>
          </a:p>
        </p:txBody>
      </p:sp>
    </p:spTree>
    <p:extLst>
      <p:ext uri="{BB962C8B-B14F-4D97-AF65-F5344CB8AC3E}">
        <p14:creationId xmlns:p14="http://schemas.microsoft.com/office/powerpoint/2010/main" val="33636056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(KATHY) </a:t>
            </a:r>
            <a:r>
              <a:rPr lang="en-US" b="0" dirty="0" smtClean="0"/>
              <a:t>There are some basic options that apply to almost any scenario:</a:t>
            </a:r>
            <a:r>
              <a:rPr lang="en-US" b="1" baseline="0" dirty="0" smtClean="0"/>
              <a:t> </a:t>
            </a:r>
          </a:p>
          <a:p>
            <a:endParaRPr lang="en-US" b="1" baseline="0" dirty="0" smtClean="0"/>
          </a:p>
          <a:p>
            <a:r>
              <a:rPr lang="en-US" dirty="0" smtClean="0"/>
              <a:t>Alumni benefits – what you do</a:t>
            </a:r>
            <a:r>
              <a:rPr lang="en-US" baseline="0" dirty="0" smtClean="0"/>
              <a:t> and don’t offer – membership required?</a:t>
            </a:r>
          </a:p>
          <a:p>
            <a:endParaRPr lang="en-US" baseline="0" dirty="0" smtClean="0"/>
          </a:p>
          <a:p>
            <a:r>
              <a:rPr lang="en-US" baseline="0" dirty="0" smtClean="0"/>
              <a:t>What other affiliations does the patron have? – Ex. Had grad student at another institution contact us (alum) before their new school! Assumption about who has what and who you need to contact to get it</a:t>
            </a:r>
          </a:p>
          <a:p>
            <a:endParaRPr lang="en-US" baseline="0" dirty="0" smtClean="0"/>
          </a:p>
          <a:p>
            <a:r>
              <a:rPr lang="en-US" baseline="0" dirty="0" smtClean="0"/>
              <a:t>Local college or university – Friends group for checkout or ILL? Do they allow walk-in/guest users?</a:t>
            </a:r>
          </a:p>
          <a:p>
            <a:endParaRPr lang="en-US" baseline="0" dirty="0" smtClean="0"/>
          </a:p>
          <a:p>
            <a:r>
              <a:rPr lang="en-US" baseline="0" dirty="0" smtClean="0"/>
              <a:t>Public library – Checkout and ILL?</a:t>
            </a:r>
          </a:p>
          <a:p>
            <a:endParaRPr lang="en-US" baseline="0" dirty="0" smtClean="0"/>
          </a:p>
          <a:p>
            <a:r>
              <a:rPr lang="en-US" baseline="0" dirty="0" smtClean="0"/>
              <a:t>State-sponsored programs for citizens, similar to DISCUS</a:t>
            </a:r>
          </a:p>
          <a:p>
            <a:r>
              <a:rPr lang="en-US" baseline="0" dirty="0" smtClean="0"/>
              <a:t>	Ex. Georgia has GALILEO</a:t>
            </a:r>
          </a:p>
          <a:p>
            <a:r>
              <a:rPr lang="en-US" baseline="0" dirty="0" smtClean="0"/>
              <a:t>	Ex. North Carolina has NC LIVE</a:t>
            </a:r>
          </a:p>
          <a:p>
            <a:r>
              <a:rPr lang="en-US" baseline="0" dirty="0" smtClean="0"/>
              <a:t>	Ex. Ohio Web Library for all residents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3CCC44F-DCD8-4AA4-8F1B-592DA23406B5}" type="slidenum">
              <a:rPr lang="en-US" smtClean="0"/>
              <a:t>5</a:t>
            </a:fld>
            <a:endParaRPr lang="en-US"/>
          </a:p>
        </p:txBody>
      </p:sp>
    </p:spTree>
    <p:extLst>
      <p:ext uri="{BB962C8B-B14F-4D97-AF65-F5344CB8AC3E}">
        <p14:creationId xmlns:p14="http://schemas.microsoft.com/office/powerpoint/2010/main" val="32406235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(AMBER) </a:t>
            </a:r>
            <a:r>
              <a:rPr lang="en-US" dirty="0" smtClean="0"/>
              <a:t>Also, teach basics of what open access is and is not – don’t feel</a:t>
            </a:r>
            <a:r>
              <a:rPr lang="en-US" baseline="0" dirty="0" smtClean="0"/>
              <a:t> it’s necessary to get into Green v. Gold OA in this setting</a:t>
            </a:r>
          </a:p>
          <a:p>
            <a:r>
              <a:rPr lang="en-US" dirty="0" smtClean="0"/>
              <a:t> Free (by itself) ≠ Open access</a:t>
            </a:r>
          </a:p>
          <a:p>
            <a:endParaRPr lang="en-US" dirty="0" smtClean="0"/>
          </a:p>
          <a:p>
            <a:r>
              <a:rPr lang="en-US" dirty="0" smtClean="0"/>
              <a:t>So</a:t>
            </a:r>
            <a:r>
              <a:rPr lang="en-US" baseline="0" dirty="0" smtClean="0"/>
              <a:t> great because it doesn’t require any affiliation to access – free and easily accessible for all!</a:t>
            </a:r>
          </a:p>
          <a:p>
            <a:endParaRPr lang="en-US" baseline="0" dirty="0" smtClean="0"/>
          </a:p>
          <a:p>
            <a:r>
              <a:rPr lang="en-US" baseline="0" dirty="0" smtClean="0"/>
              <a:t>We can help people become familiar with journals in their discipline (create guides, work with them personally, however you want)</a:t>
            </a:r>
            <a:endParaRPr lang="en-US" dirty="0"/>
          </a:p>
        </p:txBody>
      </p:sp>
      <p:sp>
        <p:nvSpPr>
          <p:cNvPr id="4" name="Slide Number Placeholder 3"/>
          <p:cNvSpPr>
            <a:spLocks noGrp="1"/>
          </p:cNvSpPr>
          <p:nvPr>
            <p:ph type="sldNum" sz="quarter" idx="10"/>
          </p:nvPr>
        </p:nvSpPr>
        <p:spPr/>
        <p:txBody>
          <a:bodyPr/>
          <a:lstStyle/>
          <a:p>
            <a:fld id="{A3CCC44F-DCD8-4AA4-8F1B-592DA23406B5}" type="slidenum">
              <a:rPr lang="en-US" smtClean="0"/>
              <a:t>6</a:t>
            </a:fld>
            <a:endParaRPr lang="en-US"/>
          </a:p>
        </p:txBody>
      </p:sp>
    </p:spTree>
    <p:extLst>
      <p:ext uri="{BB962C8B-B14F-4D97-AF65-F5344CB8AC3E}">
        <p14:creationId xmlns:p14="http://schemas.microsoft.com/office/powerpoint/2010/main" val="3138988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(AMBER)</a:t>
            </a:r>
            <a:r>
              <a:rPr lang="en-US" b="1" baseline="0" dirty="0" smtClean="0"/>
              <a:t> </a:t>
            </a:r>
            <a:r>
              <a:rPr lang="en-US" dirty="0" smtClean="0"/>
              <a:t>Open access button – Project</a:t>
            </a:r>
            <a:r>
              <a:rPr lang="en-US" baseline="0" dirty="0" smtClean="0"/>
              <a:t> of 2 grad students in UK</a:t>
            </a:r>
          </a:p>
          <a:p>
            <a:r>
              <a:rPr lang="en-US" baseline="0" dirty="0" smtClean="0"/>
              <a:t>Browser </a:t>
            </a:r>
            <a:r>
              <a:rPr lang="en-US" baseline="0" dirty="0" err="1" smtClean="0"/>
              <a:t>bookmarklet</a:t>
            </a:r>
            <a:r>
              <a:rPr lang="en-US" baseline="0" dirty="0" smtClean="0"/>
              <a:t> that lets user report when they hit a paywall</a:t>
            </a:r>
          </a:p>
          <a:p>
            <a:r>
              <a:rPr lang="en-US" baseline="0" dirty="0" smtClean="0"/>
              <a:t>Wanted to provide access but also collect data – where user is, what is their profession, why they were searching</a:t>
            </a:r>
          </a:p>
          <a:p>
            <a:r>
              <a:rPr lang="en-US" baseline="0" dirty="0" smtClean="0"/>
              <a:t>Where they are now:</a:t>
            </a:r>
          </a:p>
          <a:p>
            <a:r>
              <a:rPr lang="en-US" baseline="0" dirty="0" smtClean="0"/>
              <a:t>	Comprehensive searching for OA options</a:t>
            </a:r>
          </a:p>
          <a:p>
            <a:r>
              <a:rPr lang="en-US" baseline="0" dirty="0" smtClean="0"/>
              <a:t>	Ask authors to share their work in a repository when users request article</a:t>
            </a:r>
          </a:p>
          <a:p>
            <a:r>
              <a:rPr lang="en-US" baseline="0" dirty="0" smtClean="0"/>
              <a:t>	Search by identifiers (URL, DOI, PMID) or just title and citation</a:t>
            </a:r>
          </a:p>
          <a:p>
            <a:r>
              <a:rPr lang="en-US" baseline="0" dirty="0" smtClean="0"/>
              <a:t>	Open, free API to build your own tools</a:t>
            </a:r>
          </a:p>
          <a:p>
            <a:r>
              <a:rPr lang="en-US" baseline="0" dirty="0" smtClean="0"/>
              <a:t>	Working to partner with ILL</a:t>
            </a:r>
            <a:endParaRPr lang="en-US" dirty="0" smtClean="0"/>
          </a:p>
          <a:p>
            <a:endParaRPr lang="en-US" dirty="0" smtClean="0"/>
          </a:p>
          <a:p>
            <a:r>
              <a:rPr lang="en-US" dirty="0" smtClean="0"/>
              <a:t>Explain</a:t>
            </a:r>
            <a:r>
              <a:rPr lang="en-US" baseline="0" dirty="0" smtClean="0"/>
              <a:t> how </a:t>
            </a:r>
            <a:r>
              <a:rPr lang="en-US" baseline="0" dirty="0" err="1" smtClean="0"/>
              <a:t>Unpaywall</a:t>
            </a:r>
            <a:r>
              <a:rPr lang="en-US" baseline="0" dirty="0" smtClean="0"/>
              <a:t> works</a:t>
            </a:r>
          </a:p>
          <a:p>
            <a:r>
              <a:rPr lang="en-US" baseline="0" dirty="0" smtClean="0"/>
              <a:t>Use in ILL</a:t>
            </a:r>
          </a:p>
          <a:p>
            <a:endParaRPr lang="en-US" baseline="0" dirty="0" smtClean="0"/>
          </a:p>
          <a:p>
            <a:r>
              <a:rPr lang="en-US" baseline="0" dirty="0" smtClean="0"/>
              <a:t>Canary </a:t>
            </a:r>
            <a:r>
              <a:rPr lang="en-US" baseline="0" dirty="0" err="1" smtClean="0"/>
              <a:t>Haz</a:t>
            </a:r>
            <a:r>
              <a:rPr lang="en-US" baseline="0" dirty="0" smtClean="0"/>
              <a:t> – very new, just found it!</a:t>
            </a:r>
          </a:p>
          <a:p>
            <a:r>
              <a:rPr lang="en-US" baseline="0" dirty="0" smtClean="0"/>
              <a:t>Incorporates searching your library subscription access AND open access repositories at the same time</a:t>
            </a:r>
          </a:p>
          <a:p>
            <a:r>
              <a:rPr lang="en-US" baseline="0" dirty="0" smtClean="0"/>
              <a:t>Promoting working with ILL departments</a:t>
            </a:r>
            <a:endParaRPr lang="en-US" dirty="0"/>
          </a:p>
        </p:txBody>
      </p:sp>
      <p:sp>
        <p:nvSpPr>
          <p:cNvPr id="4" name="Slide Number Placeholder 3"/>
          <p:cNvSpPr>
            <a:spLocks noGrp="1"/>
          </p:cNvSpPr>
          <p:nvPr>
            <p:ph type="sldNum" sz="quarter" idx="10"/>
          </p:nvPr>
        </p:nvSpPr>
        <p:spPr/>
        <p:txBody>
          <a:bodyPr/>
          <a:lstStyle/>
          <a:p>
            <a:fld id="{A3CCC44F-DCD8-4AA4-8F1B-592DA23406B5}" type="slidenum">
              <a:rPr lang="en-US" smtClean="0"/>
              <a:t>7</a:t>
            </a:fld>
            <a:endParaRPr lang="en-US"/>
          </a:p>
        </p:txBody>
      </p:sp>
    </p:spTree>
    <p:extLst>
      <p:ext uri="{BB962C8B-B14F-4D97-AF65-F5344CB8AC3E}">
        <p14:creationId xmlns:p14="http://schemas.microsoft.com/office/powerpoint/2010/main" val="35850468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(KATHY) </a:t>
            </a:r>
            <a:r>
              <a:rPr lang="en-US" dirty="0" smtClean="0"/>
              <a:t>Some</a:t>
            </a:r>
            <a:r>
              <a:rPr lang="en-US" baseline="0" dirty="0" smtClean="0"/>
              <a:t> vendors are already working to provide access options for independent researchers. Here are some examples:</a:t>
            </a:r>
          </a:p>
          <a:p>
            <a:endParaRPr lang="en-US" baseline="0" dirty="0" smtClean="0"/>
          </a:p>
          <a:p>
            <a:pPr marL="232943" indent="-232943">
              <a:buAutoNum type="arabicPeriod"/>
            </a:pPr>
            <a:r>
              <a:rPr lang="en-US" baseline="0" dirty="0" smtClean="0"/>
              <a:t>JSTOR has two options:</a:t>
            </a:r>
          </a:p>
          <a:p>
            <a:pPr marL="465887" lvl="1"/>
            <a:r>
              <a:rPr lang="en-US" baseline="0" dirty="0" smtClean="0"/>
              <a:t>Read and Register – Free, but no downloading, read online only, w/ monthly article limits</a:t>
            </a:r>
          </a:p>
          <a:p>
            <a:pPr marL="465887" lvl="1"/>
            <a:r>
              <a:rPr lang="en-US" baseline="0" dirty="0" smtClean="0"/>
              <a:t>	Perfect example of free not equaling OA!</a:t>
            </a:r>
          </a:p>
          <a:p>
            <a:pPr marL="465887" lvl="1"/>
            <a:r>
              <a:rPr lang="en-US" baseline="0" dirty="0" smtClean="0"/>
              <a:t>Subscription JPASS – Yearly and monthly options, allow unlimited reading and specific number of downloads</a:t>
            </a:r>
          </a:p>
          <a:p>
            <a:pPr marL="232943" indent="-232943">
              <a:buAutoNum type="arabicPeriod"/>
            </a:pPr>
            <a:endParaRPr lang="en-US" baseline="0" dirty="0" smtClean="0"/>
          </a:p>
          <a:p>
            <a:pPr marL="232943" indent="-232943">
              <a:buAutoNum type="arabicPeriod"/>
            </a:pPr>
            <a:r>
              <a:rPr lang="en-US" baseline="0" dirty="0" err="1" smtClean="0"/>
              <a:t>SpringerNature</a:t>
            </a:r>
            <a:endParaRPr lang="en-US" baseline="0" dirty="0" smtClean="0"/>
          </a:p>
          <a:p>
            <a:pPr marL="465887" lvl="1"/>
            <a:r>
              <a:rPr lang="en-US" baseline="0" dirty="0" smtClean="0"/>
              <a:t>Provides shareable links to view-only versions (no downloads)</a:t>
            </a:r>
          </a:p>
          <a:p>
            <a:pPr marL="465887" lvl="1"/>
            <a:r>
              <a:rPr lang="en-US" baseline="0" dirty="0" smtClean="0"/>
              <a:t>Allowed on social media and other sites</a:t>
            </a:r>
          </a:p>
          <a:p>
            <a:pPr marL="465887" lvl="1"/>
            <a:r>
              <a:rPr lang="en-US" baseline="0" dirty="0" smtClean="0"/>
              <a:t>Can send a link to anyone from content your library has so at least they can read it</a:t>
            </a:r>
          </a:p>
          <a:p>
            <a:pPr marL="232943" indent="-232943">
              <a:buAutoNum type="arabicPeriod"/>
            </a:pPr>
            <a:endParaRPr lang="en-US" baseline="0" dirty="0" smtClean="0"/>
          </a:p>
          <a:p>
            <a:pPr marL="232943" indent="-232943">
              <a:buAutoNum type="arabicPeriod"/>
            </a:pPr>
            <a:r>
              <a:rPr lang="en-US" baseline="0" dirty="0" smtClean="0"/>
              <a:t>ProQuest Dissertations Express</a:t>
            </a:r>
          </a:p>
          <a:p>
            <a:r>
              <a:rPr lang="en-US" baseline="0" dirty="0" smtClean="0"/>
              <a:t>	Can purchase any PDF they have the rights to, and some are even free</a:t>
            </a:r>
          </a:p>
          <a:p>
            <a:r>
              <a:rPr lang="en-US" baseline="0" dirty="0" smtClean="0"/>
              <a:t>	Great for alumni, authors (they get a discount), and ILL</a:t>
            </a:r>
          </a:p>
          <a:p>
            <a:pPr marL="232943" indent="-232943">
              <a:buAutoNum type="arabicPeriod"/>
            </a:pPr>
            <a:endParaRPr lang="en-US" dirty="0"/>
          </a:p>
        </p:txBody>
      </p:sp>
      <p:sp>
        <p:nvSpPr>
          <p:cNvPr id="4" name="Slide Number Placeholder 3"/>
          <p:cNvSpPr>
            <a:spLocks noGrp="1"/>
          </p:cNvSpPr>
          <p:nvPr>
            <p:ph type="sldNum" sz="quarter" idx="10"/>
          </p:nvPr>
        </p:nvSpPr>
        <p:spPr/>
        <p:txBody>
          <a:bodyPr/>
          <a:lstStyle/>
          <a:p>
            <a:fld id="{A3CCC44F-DCD8-4AA4-8F1B-592DA23406B5}" type="slidenum">
              <a:rPr lang="en-US" smtClean="0"/>
              <a:t>8</a:t>
            </a:fld>
            <a:endParaRPr lang="en-US"/>
          </a:p>
        </p:txBody>
      </p:sp>
    </p:spTree>
    <p:extLst>
      <p:ext uri="{BB962C8B-B14F-4D97-AF65-F5344CB8AC3E}">
        <p14:creationId xmlns:p14="http://schemas.microsoft.com/office/powerpoint/2010/main" val="35451414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(KATHY) </a:t>
            </a:r>
            <a:r>
              <a:rPr lang="en-US" dirty="0" smtClean="0"/>
              <a:t>You may be familiar with all or some… There are other</a:t>
            </a:r>
            <a:r>
              <a:rPr lang="en-US" baseline="0" dirty="0" smtClean="0"/>
              <a:t> platforms (academia.edu, Reddit, and FB) where similar things happen, but these are the ones we plan to focus on as primary examples of ethically dubious options, sometimes called “dark-sharing.”</a:t>
            </a:r>
            <a:endParaRPr lang="en-US" dirty="0" smtClean="0"/>
          </a:p>
          <a:p>
            <a:endParaRPr lang="en-US" dirty="0" smtClean="0"/>
          </a:p>
          <a:p>
            <a:r>
              <a:rPr lang="en-US" dirty="0" smtClean="0"/>
              <a:t>1. </a:t>
            </a:r>
            <a:r>
              <a:rPr lang="en-US" dirty="0" err="1" smtClean="0"/>
              <a:t>ResearchGate</a:t>
            </a:r>
            <a:endParaRPr lang="en-US" dirty="0" smtClean="0"/>
          </a:p>
          <a:p>
            <a:r>
              <a:rPr lang="en-US" dirty="0" smtClean="0"/>
              <a:t>Founded by two physicians</a:t>
            </a:r>
            <a:r>
              <a:rPr lang="en-US" baseline="0" dirty="0" smtClean="0"/>
              <a:t> and a computer scientist</a:t>
            </a:r>
            <a:r>
              <a:rPr lang="en-US" dirty="0" smtClean="0"/>
              <a:t> in 2008, basically a social networking site for researchers</a:t>
            </a:r>
            <a:r>
              <a:rPr lang="en-US" baseline="0" dirty="0" smtClean="0"/>
              <a:t> to share papers, ask and answer questions, and find collaborators</a:t>
            </a:r>
          </a:p>
          <a:p>
            <a:pPr marL="465887" lvl="1"/>
            <a:endParaRPr lang="en-US" baseline="0" dirty="0" smtClean="0"/>
          </a:p>
          <a:p>
            <a:endParaRPr lang="en-US" dirty="0" smtClean="0"/>
          </a:p>
          <a:p>
            <a:r>
              <a:rPr lang="en-US" dirty="0" smtClean="0"/>
              <a:t>2. #ICANHAZPDF</a:t>
            </a:r>
          </a:p>
          <a:p>
            <a:r>
              <a:rPr lang="en-US" dirty="0" smtClean="0"/>
              <a:t>Twitter hashtag</a:t>
            </a:r>
            <a:r>
              <a:rPr lang="en-US" baseline="0" dirty="0" smtClean="0"/>
              <a:t> that b</a:t>
            </a:r>
            <a:r>
              <a:rPr lang="en-US" dirty="0" smtClean="0"/>
              <a:t>egan</a:t>
            </a:r>
            <a:r>
              <a:rPr lang="en-US" baseline="0" dirty="0" smtClean="0"/>
              <a:t> in 2011 that facilitates peer-to-peer file sharing</a:t>
            </a:r>
          </a:p>
          <a:p>
            <a:pPr marL="232943" indent="-232943">
              <a:buAutoNum type="arabicPeriod"/>
            </a:pPr>
            <a:endParaRPr lang="en-US" dirty="0" smtClean="0"/>
          </a:p>
          <a:p>
            <a:pPr marL="232943" indent="-232943">
              <a:buAutoNum type="arabicPeriod"/>
            </a:pPr>
            <a:endParaRPr lang="en-US" dirty="0" smtClean="0"/>
          </a:p>
          <a:p>
            <a:r>
              <a:rPr lang="en-US" dirty="0" smtClean="0"/>
              <a:t>3.</a:t>
            </a:r>
            <a:r>
              <a:rPr lang="en-US" baseline="0" dirty="0" smtClean="0"/>
              <a:t> </a:t>
            </a:r>
            <a:r>
              <a:rPr lang="en-US" dirty="0" err="1" smtClean="0"/>
              <a:t>Sci</a:t>
            </a:r>
            <a:r>
              <a:rPr lang="en-US" dirty="0" smtClean="0"/>
              <a:t>-Hub</a:t>
            </a:r>
          </a:p>
          <a:p>
            <a:pPr defTabSz="931774">
              <a:defRPr/>
            </a:pPr>
            <a:r>
              <a:rPr lang="en-US" dirty="0" smtClean="0"/>
              <a:t>Founded by a grad</a:t>
            </a:r>
            <a:r>
              <a:rPr lang="en-US" baseline="0" dirty="0" smtClean="0"/>
              <a:t> student in Kazakhstan, Alexandra </a:t>
            </a:r>
            <a:r>
              <a:rPr lang="en-US" baseline="0" dirty="0" err="1" smtClean="0"/>
              <a:t>Elbakyan</a:t>
            </a:r>
            <a:r>
              <a:rPr lang="en-US" baseline="0" dirty="0" smtClean="0"/>
              <a:t>, in 2011 in reaction to the lack of access to scholarly research behind paywalls, especially in non-western countries. As of April this year, it had surpassed 62 million articles. </a:t>
            </a:r>
            <a:r>
              <a:rPr lang="en-US" baseline="0" dirty="0" err="1" smtClean="0"/>
              <a:t>Sci</a:t>
            </a:r>
            <a:r>
              <a:rPr lang="en-US" baseline="0" dirty="0" smtClean="0"/>
              <a:t>-Hub is a sister site with </a:t>
            </a:r>
            <a:r>
              <a:rPr lang="en-US" baseline="0" dirty="0" err="1" smtClean="0"/>
              <a:t>LibGen</a:t>
            </a:r>
            <a:r>
              <a:rPr lang="en-US" baseline="0" dirty="0" smtClean="0"/>
              <a:t> in Russia, the repository were accessed papers are stored. </a:t>
            </a:r>
            <a:r>
              <a:rPr lang="en-US" baseline="0" dirty="0" err="1" smtClean="0"/>
              <a:t>Sci</a:t>
            </a:r>
            <a:r>
              <a:rPr lang="en-US" baseline="0" dirty="0" smtClean="0"/>
              <a:t>-Hub f</a:t>
            </a:r>
            <a:r>
              <a:rPr lang="en-US" dirty="0"/>
              <a:t>irst to automate process of bypassing paywalls.</a:t>
            </a:r>
          </a:p>
          <a:p>
            <a:endParaRPr lang="en-US" dirty="0" smtClean="0"/>
          </a:p>
          <a:p>
            <a:pPr marL="232943" indent="-232943">
              <a:buAutoNum type="arabicPeriod"/>
            </a:pPr>
            <a:endParaRPr lang="en-US" dirty="0" smtClean="0"/>
          </a:p>
          <a:p>
            <a:endParaRPr lang="en-US" dirty="0" smtClean="0"/>
          </a:p>
          <a:p>
            <a:pPr marL="232943" indent="-232943">
              <a:buAutoNum type="arabicPeriod"/>
            </a:pPr>
            <a:endParaRPr lang="en-US" dirty="0" smtClean="0"/>
          </a:p>
        </p:txBody>
      </p:sp>
      <p:sp>
        <p:nvSpPr>
          <p:cNvPr id="4" name="Slide Number Placeholder 3"/>
          <p:cNvSpPr>
            <a:spLocks noGrp="1"/>
          </p:cNvSpPr>
          <p:nvPr>
            <p:ph type="sldNum" sz="quarter" idx="10"/>
          </p:nvPr>
        </p:nvSpPr>
        <p:spPr/>
        <p:txBody>
          <a:bodyPr/>
          <a:lstStyle/>
          <a:p>
            <a:fld id="{A3CCC44F-DCD8-4AA4-8F1B-592DA23406B5}" type="slidenum">
              <a:rPr lang="en-US" smtClean="0"/>
              <a:t>9</a:t>
            </a:fld>
            <a:endParaRPr lang="en-US"/>
          </a:p>
        </p:txBody>
      </p:sp>
    </p:spTree>
    <p:extLst>
      <p:ext uri="{BB962C8B-B14F-4D97-AF65-F5344CB8AC3E}">
        <p14:creationId xmlns:p14="http://schemas.microsoft.com/office/powerpoint/2010/main" val="3148916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E86B2F91-C779-42CA-B69E-C5707A53FBA3}" type="datetimeFigureOut">
              <a:rPr lang="en-US" smtClean="0"/>
              <a:t>6/23/2017</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7A4CF93E-3145-487B-84B7-EBFC1CC16598}" type="slidenum">
              <a:rPr lang="en-US" smtClean="0"/>
              <a:t>‹#›</a:t>
            </a:fld>
            <a:endParaRPr lang="en-US"/>
          </a:p>
        </p:txBody>
      </p:sp>
    </p:spTree>
    <p:extLst>
      <p:ext uri="{BB962C8B-B14F-4D97-AF65-F5344CB8AC3E}">
        <p14:creationId xmlns:p14="http://schemas.microsoft.com/office/powerpoint/2010/main" val="2781722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86B2F91-C779-42CA-B69E-C5707A53FBA3}" type="datetimeFigureOut">
              <a:rPr lang="en-US" smtClean="0"/>
              <a:t>6/23/2017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CF93E-3145-487B-84B7-EBFC1CC16598}" type="slidenum">
              <a:rPr lang="en-US" smtClean="0"/>
              <a:t>‹#›</a:t>
            </a:fld>
            <a:endParaRPr lang="en-US"/>
          </a:p>
        </p:txBody>
      </p:sp>
    </p:spTree>
    <p:extLst>
      <p:ext uri="{BB962C8B-B14F-4D97-AF65-F5344CB8AC3E}">
        <p14:creationId xmlns:p14="http://schemas.microsoft.com/office/powerpoint/2010/main" val="934006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E86B2F91-C779-42CA-B69E-C5707A53FBA3}" type="datetimeFigureOut">
              <a:rPr lang="en-US" smtClean="0"/>
              <a:t>6/23/2017</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7A4CF93E-3145-487B-84B7-EBFC1CC16598}" type="slidenum">
              <a:rPr lang="en-US" smtClean="0"/>
              <a:t>‹#›</a:t>
            </a:fld>
            <a:endParaRPr lang="en-US"/>
          </a:p>
        </p:txBody>
      </p:sp>
    </p:spTree>
    <p:extLst>
      <p:ext uri="{BB962C8B-B14F-4D97-AF65-F5344CB8AC3E}">
        <p14:creationId xmlns:p14="http://schemas.microsoft.com/office/powerpoint/2010/main" val="34583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86B2F91-C779-42CA-B69E-C5707A53FBA3}" type="datetimeFigureOut">
              <a:rPr lang="en-US" smtClean="0"/>
              <a:t>6/23/2017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7A4CF93E-3145-487B-84B7-EBFC1CC16598}" type="slidenum">
              <a:rPr lang="en-US" smtClean="0"/>
              <a:t>‹#›</a:t>
            </a:fld>
            <a:endParaRPr lang="en-US"/>
          </a:p>
        </p:txBody>
      </p:sp>
    </p:spTree>
    <p:extLst>
      <p:ext uri="{BB962C8B-B14F-4D97-AF65-F5344CB8AC3E}">
        <p14:creationId xmlns:p14="http://schemas.microsoft.com/office/powerpoint/2010/main" val="4227942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E86B2F91-C779-42CA-B69E-C5707A53FBA3}" type="datetimeFigureOut">
              <a:rPr lang="en-US" smtClean="0"/>
              <a:t>6/23/2017</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7A4CF93E-3145-487B-84B7-EBFC1CC16598}" type="slidenum">
              <a:rPr lang="en-US" smtClean="0"/>
              <a:t>‹#›</a:t>
            </a:fld>
            <a:endParaRPr lang="en-US"/>
          </a:p>
        </p:txBody>
      </p:sp>
    </p:spTree>
    <p:extLst>
      <p:ext uri="{BB962C8B-B14F-4D97-AF65-F5344CB8AC3E}">
        <p14:creationId xmlns:p14="http://schemas.microsoft.com/office/powerpoint/2010/main" val="1354438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86B2F91-C779-42CA-B69E-C5707A53FBA3}" type="datetimeFigureOut">
              <a:rPr lang="en-US" smtClean="0"/>
              <a:t>6/23/2017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CF93E-3145-487B-84B7-EBFC1CC16598}" type="slidenum">
              <a:rPr lang="en-US" smtClean="0"/>
              <a:t>‹#›</a:t>
            </a:fld>
            <a:endParaRPr lang="en-US"/>
          </a:p>
        </p:txBody>
      </p:sp>
    </p:spTree>
    <p:extLst>
      <p:ext uri="{BB962C8B-B14F-4D97-AF65-F5344CB8AC3E}">
        <p14:creationId xmlns:p14="http://schemas.microsoft.com/office/powerpoint/2010/main" val="1301610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86B2F91-C779-42CA-B69E-C5707A53FBA3}" type="datetimeFigureOut">
              <a:rPr lang="en-US" smtClean="0"/>
              <a:t>6/23/2017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CF93E-3145-487B-84B7-EBFC1CC16598}" type="slidenum">
              <a:rPr lang="en-US" smtClean="0"/>
              <a:t>‹#›</a:t>
            </a:fld>
            <a:endParaRPr lang="en-US"/>
          </a:p>
        </p:txBody>
      </p:sp>
    </p:spTree>
    <p:extLst>
      <p:ext uri="{BB962C8B-B14F-4D97-AF65-F5344CB8AC3E}">
        <p14:creationId xmlns:p14="http://schemas.microsoft.com/office/powerpoint/2010/main" val="1330660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86B2F91-C779-42CA-B69E-C5707A53FBA3}" type="datetimeFigureOut">
              <a:rPr lang="en-US" smtClean="0"/>
              <a:t>6/23/2017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CF93E-3145-487B-84B7-EBFC1CC16598}" type="slidenum">
              <a:rPr lang="en-US" smtClean="0"/>
              <a:t>‹#›</a:t>
            </a:fld>
            <a:endParaRPr lang="en-US"/>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3043290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6B2F91-C779-42CA-B69E-C5707A53FBA3}" type="datetimeFigureOut">
              <a:rPr lang="en-US" smtClean="0"/>
              <a:t>6/23/2017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CF93E-3145-487B-84B7-EBFC1CC16598}" type="slidenum">
              <a:rPr lang="en-US" smtClean="0"/>
              <a:t>‹#›</a:t>
            </a:fld>
            <a:endParaRPr lang="en-US"/>
          </a:p>
        </p:txBody>
      </p:sp>
    </p:spTree>
    <p:extLst>
      <p:ext uri="{BB962C8B-B14F-4D97-AF65-F5344CB8AC3E}">
        <p14:creationId xmlns:p14="http://schemas.microsoft.com/office/powerpoint/2010/main" val="2197021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E86B2F91-C779-42CA-B69E-C5707A53FBA3}" type="datetimeFigureOut">
              <a:rPr lang="en-US" smtClean="0"/>
              <a:t>6/23/2017</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7A4CF93E-3145-487B-84B7-EBFC1CC16598}" type="slidenum">
              <a:rPr lang="en-US" smtClean="0"/>
              <a:t>‹#›</a:t>
            </a:fld>
            <a:endParaRPr lang="en-US"/>
          </a:p>
        </p:txBody>
      </p:sp>
    </p:spTree>
    <p:extLst>
      <p:ext uri="{BB962C8B-B14F-4D97-AF65-F5344CB8AC3E}">
        <p14:creationId xmlns:p14="http://schemas.microsoft.com/office/powerpoint/2010/main" val="2792486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6B2F91-C779-42CA-B69E-C5707A53FBA3}" type="datetimeFigureOut">
              <a:rPr lang="en-US" smtClean="0"/>
              <a:t>6/23/2017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CF93E-3145-487B-84B7-EBFC1CC16598}" type="slidenum">
              <a:rPr lang="en-US" smtClean="0"/>
              <a:t>‹#›</a:t>
            </a:fld>
            <a:endParaRPr lang="en-US"/>
          </a:p>
        </p:txBody>
      </p:sp>
    </p:spTree>
    <p:extLst>
      <p:ext uri="{BB962C8B-B14F-4D97-AF65-F5344CB8AC3E}">
        <p14:creationId xmlns:p14="http://schemas.microsoft.com/office/powerpoint/2010/main" val="2794031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E86B2F91-C779-42CA-B69E-C5707A53FBA3}" type="datetimeFigureOut">
              <a:rPr lang="en-US" smtClean="0"/>
              <a:t>6/23/2017</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7A4CF93E-3145-487B-84B7-EBFC1CC16598}"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21755844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flic.kr/p/kmEwex" TargetMode="External"/><Relationship Id="rId3" Type="http://schemas.openxmlformats.org/officeDocument/2006/relationships/image" Target="../media/image1.jpg"/><Relationship Id="rId7" Type="http://schemas.openxmlformats.org/officeDocument/2006/relationships/hyperlink" Target="https://creativecommons.org/licenses/by-sa/2.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hyperlink" Target="https://flic.kr/p/s6895e" TargetMode="External"/><Relationship Id="rId4" Type="http://schemas.openxmlformats.org/officeDocument/2006/relationships/hyperlink" Target="https://creativecommons.org/licenses/by/2.0/"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6.png"/><Relationship Id="rId3" Type="http://schemas.openxmlformats.org/officeDocument/2006/relationships/image" Target="../media/image9.png"/><Relationship Id="rId7" Type="http://schemas.openxmlformats.org/officeDocument/2006/relationships/hyperlink" Target="http://www.springernature.com/gp/researchers/sharedit?countryChanged=true" TargetMode="External"/><Relationship Id="rId12" Type="http://schemas.openxmlformats.org/officeDocument/2006/relationships/hyperlink" Target="http://dissexpress.umi.com/dxweb/search.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image" Target="../media/image15.png"/><Relationship Id="rId5" Type="http://schemas.openxmlformats.org/officeDocument/2006/relationships/image" Target="../media/image10.png"/><Relationship Id="rId10" Type="http://schemas.openxmlformats.org/officeDocument/2006/relationships/image" Target="../media/image14.png"/><Relationship Id="rId4" Type="http://schemas.openxmlformats.org/officeDocument/2006/relationships/hyperlink" Target="http://jpass.jstor.org/" TargetMode="External"/><Relationship Id="rId9"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1194" y="621186"/>
            <a:ext cx="10993549" cy="1475013"/>
          </a:xfrm>
        </p:spPr>
        <p:txBody>
          <a:bodyPr>
            <a:normAutofit/>
          </a:bodyPr>
          <a:lstStyle/>
          <a:p>
            <a:pPr algn="ctr"/>
            <a:r>
              <a:rPr lang="en-US" sz="5400" dirty="0" smtClean="0"/>
              <a:t>#Icanhazpdf?</a:t>
            </a:r>
            <a:endParaRPr lang="en-US" sz="5400" dirty="0"/>
          </a:p>
        </p:txBody>
      </p:sp>
      <p:sp>
        <p:nvSpPr>
          <p:cNvPr id="3" name="Subtitle 2"/>
          <p:cNvSpPr>
            <a:spLocks noGrp="1"/>
          </p:cNvSpPr>
          <p:nvPr>
            <p:ph type="subTitle" idx="1"/>
          </p:nvPr>
        </p:nvSpPr>
        <p:spPr>
          <a:xfrm>
            <a:off x="581194" y="1970469"/>
            <a:ext cx="10993546" cy="1115298"/>
          </a:xfrm>
        </p:spPr>
        <p:txBody>
          <a:bodyPr>
            <a:noAutofit/>
          </a:bodyPr>
          <a:lstStyle/>
          <a:p>
            <a:pPr algn="ctr"/>
            <a:r>
              <a:rPr lang="en-US" sz="3200" dirty="0" smtClean="0"/>
              <a:t>Teaching the options and Ethics of research beyond college</a:t>
            </a:r>
            <a:endParaRPr lang="en-US" sz="3200" dirty="0"/>
          </a:p>
        </p:txBody>
      </p:sp>
      <p:sp>
        <p:nvSpPr>
          <p:cNvPr id="4" name="TextBox 3"/>
          <p:cNvSpPr txBox="1"/>
          <p:nvPr/>
        </p:nvSpPr>
        <p:spPr>
          <a:xfrm>
            <a:off x="6989861" y="5422006"/>
            <a:ext cx="4584879" cy="830997"/>
          </a:xfrm>
          <a:prstGeom prst="rect">
            <a:avLst/>
          </a:prstGeom>
          <a:noFill/>
        </p:spPr>
        <p:txBody>
          <a:bodyPr wrap="square" rtlCol="0">
            <a:spAutoFit/>
          </a:bodyPr>
          <a:lstStyle/>
          <a:p>
            <a:r>
              <a:rPr lang="en-US" sz="2400" dirty="0" smtClean="0">
                <a:solidFill>
                  <a:schemeClr val="bg1"/>
                </a:solidFill>
              </a:rPr>
              <a:t>Amber Cook and Kathy Snediker</a:t>
            </a:r>
          </a:p>
          <a:p>
            <a:r>
              <a:rPr lang="en-US" sz="2400" dirty="0" smtClean="0">
                <a:solidFill>
                  <a:schemeClr val="bg1"/>
                </a:solidFill>
              </a:rPr>
              <a:t>University of South Carolina</a:t>
            </a:r>
          </a:p>
        </p:txBody>
      </p:sp>
    </p:spTree>
    <p:extLst>
      <p:ext uri="{BB962C8B-B14F-4D97-AF65-F5344CB8AC3E}">
        <p14:creationId xmlns:p14="http://schemas.microsoft.com/office/powerpoint/2010/main" val="8488789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err="1" smtClean="0"/>
              <a:t>Researchgate</a:t>
            </a:r>
            <a:r>
              <a:rPr lang="en-US" sz="4000" dirty="0" smtClean="0"/>
              <a:t>: </a:t>
            </a:r>
            <a:br>
              <a:rPr lang="en-US" sz="4000" dirty="0" smtClean="0"/>
            </a:br>
            <a:r>
              <a:rPr lang="en-US" sz="4000" dirty="0" smtClean="0"/>
              <a:t>the appearance of legitimacy</a:t>
            </a:r>
            <a:endParaRPr lang="en-US" sz="4000" dirty="0"/>
          </a:p>
        </p:txBody>
      </p:sp>
      <p:sp>
        <p:nvSpPr>
          <p:cNvPr id="3" name="Content Placeholder 2"/>
          <p:cNvSpPr>
            <a:spLocks noGrp="1"/>
          </p:cNvSpPr>
          <p:nvPr>
            <p:ph idx="1"/>
          </p:nvPr>
        </p:nvSpPr>
        <p:spPr/>
        <p:txBody>
          <a:bodyPr/>
          <a:lstStyle/>
          <a:p>
            <a:r>
              <a:rPr lang="en-US" sz="3200" dirty="0" smtClean="0"/>
              <a:t>Founded by scientists in 2008</a:t>
            </a:r>
          </a:p>
          <a:p>
            <a:r>
              <a:rPr lang="en-US" sz="3200" dirty="0" smtClean="0"/>
              <a:t>Basically social-networking site for academia, allowing members to share papers, ask and answer questions, and find collaborators</a:t>
            </a:r>
            <a:endParaRPr lang="en-US" dirty="0"/>
          </a:p>
          <a:p>
            <a:r>
              <a:rPr lang="en-US" sz="3200" dirty="0" smtClean="0"/>
              <a:t>Problems: Assumption of legitimate sharing and realities of copyright infringement</a:t>
            </a:r>
          </a:p>
        </p:txBody>
      </p:sp>
    </p:spTree>
    <p:extLst>
      <p:ext uri="{BB962C8B-B14F-4D97-AF65-F5344CB8AC3E}">
        <p14:creationId xmlns:p14="http://schemas.microsoft.com/office/powerpoint/2010/main" val="33950161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#icanhazpdf:</a:t>
            </a:r>
            <a:br>
              <a:rPr lang="en-US" sz="4000" dirty="0" smtClean="0"/>
            </a:br>
            <a:r>
              <a:rPr lang="en-US" sz="4000" dirty="0" smtClean="0"/>
              <a:t>Ill competition and Civil disobedience</a:t>
            </a:r>
            <a:endParaRPr lang="en-US" sz="4000" dirty="0"/>
          </a:p>
        </p:txBody>
      </p:sp>
      <p:sp>
        <p:nvSpPr>
          <p:cNvPr id="3" name="Content Placeholder 2"/>
          <p:cNvSpPr>
            <a:spLocks noGrp="1"/>
          </p:cNvSpPr>
          <p:nvPr>
            <p:ph idx="1"/>
          </p:nvPr>
        </p:nvSpPr>
        <p:spPr/>
        <p:txBody>
          <a:bodyPr>
            <a:normAutofit/>
          </a:bodyPr>
          <a:lstStyle/>
          <a:p>
            <a:r>
              <a:rPr lang="en-US" sz="3600" dirty="0" smtClean="0"/>
              <a:t>Low-volume, peer-to-peer file sharing</a:t>
            </a:r>
          </a:p>
          <a:p>
            <a:r>
              <a:rPr lang="en-US" sz="3600" dirty="0" smtClean="0"/>
              <a:t>Similar sharing happens on Reddit, FB, personal email</a:t>
            </a:r>
          </a:p>
          <a:p>
            <a:r>
              <a:rPr lang="en-US" sz="3600" dirty="0" smtClean="0"/>
              <a:t>Why not Interlibrary Loan?</a:t>
            </a:r>
            <a:endParaRPr lang="en-US" sz="3600" dirty="0"/>
          </a:p>
        </p:txBody>
      </p:sp>
    </p:spTree>
    <p:extLst>
      <p:ext uri="{BB962C8B-B14F-4D97-AF65-F5344CB8AC3E}">
        <p14:creationId xmlns:p14="http://schemas.microsoft.com/office/powerpoint/2010/main" val="2654910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SCI-Hub: </a:t>
            </a:r>
            <a:br>
              <a:rPr lang="en-US" sz="4000" dirty="0" smtClean="0"/>
            </a:br>
            <a:r>
              <a:rPr lang="en-US" sz="4000" dirty="0" smtClean="0"/>
              <a:t>Pirate or robin hood?</a:t>
            </a:r>
            <a:endParaRPr lang="en-US" sz="4000" dirty="0"/>
          </a:p>
        </p:txBody>
      </p:sp>
      <p:sp>
        <p:nvSpPr>
          <p:cNvPr id="3" name="Content Placeholder 2"/>
          <p:cNvSpPr>
            <a:spLocks noGrp="1"/>
          </p:cNvSpPr>
          <p:nvPr>
            <p:ph idx="1"/>
          </p:nvPr>
        </p:nvSpPr>
        <p:spPr/>
        <p:txBody>
          <a:bodyPr>
            <a:normAutofit/>
          </a:bodyPr>
          <a:lstStyle/>
          <a:p>
            <a:r>
              <a:rPr lang="en-US" sz="3200" dirty="0" smtClean="0"/>
              <a:t>Currently involved in a lawsuit with Elsevier</a:t>
            </a:r>
          </a:p>
          <a:p>
            <a:r>
              <a:rPr lang="en-US" sz="3200" dirty="0" smtClean="0"/>
              <a:t>Justification in UN Declaration on Human Rights</a:t>
            </a:r>
          </a:p>
          <a:p>
            <a:r>
              <a:rPr lang="en-US" sz="3200" dirty="0" smtClean="0"/>
              <a:t>Issues for libraries</a:t>
            </a:r>
          </a:p>
          <a:p>
            <a:r>
              <a:rPr lang="en-US" sz="3200" dirty="0" smtClean="0"/>
              <a:t>Need or convenience?</a:t>
            </a:r>
          </a:p>
          <a:p>
            <a:r>
              <a:rPr lang="en-US" sz="3200" dirty="0" smtClean="0"/>
              <a:t>Helping or hurting Open Access goals?</a:t>
            </a:r>
            <a:endParaRPr lang="en-US" dirty="0"/>
          </a:p>
        </p:txBody>
      </p:sp>
    </p:spTree>
    <p:extLst>
      <p:ext uri="{BB962C8B-B14F-4D97-AF65-F5344CB8AC3E}">
        <p14:creationId xmlns:p14="http://schemas.microsoft.com/office/powerpoint/2010/main" val="16607719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Teaching Ethical issues</a:t>
            </a:r>
            <a:endParaRPr lang="en-US" sz="4000" dirty="0"/>
          </a:p>
        </p:txBody>
      </p:sp>
      <p:sp>
        <p:nvSpPr>
          <p:cNvPr id="3" name="Content Placeholder 2"/>
          <p:cNvSpPr>
            <a:spLocks noGrp="1"/>
          </p:cNvSpPr>
          <p:nvPr>
            <p:ph idx="1"/>
          </p:nvPr>
        </p:nvSpPr>
        <p:spPr/>
        <p:txBody>
          <a:bodyPr/>
          <a:lstStyle/>
          <a:p>
            <a:r>
              <a:rPr lang="en-US" sz="3200" dirty="0" smtClean="0"/>
              <a:t>Free ≠ Open Access</a:t>
            </a:r>
          </a:p>
          <a:p>
            <a:r>
              <a:rPr lang="en-US" sz="3200" dirty="0" smtClean="0"/>
              <a:t>Copyright/Author’s rights</a:t>
            </a:r>
          </a:p>
          <a:p>
            <a:r>
              <a:rPr lang="en-US" sz="3200" dirty="0" smtClean="0"/>
              <a:t>Licensing agreements</a:t>
            </a:r>
          </a:p>
          <a:p>
            <a:r>
              <a:rPr lang="en-US" sz="3200" dirty="0" smtClean="0"/>
              <a:t>Effect on legitimate access</a:t>
            </a:r>
            <a:endParaRPr lang="en-US" dirty="0"/>
          </a:p>
        </p:txBody>
      </p:sp>
    </p:spTree>
    <p:extLst>
      <p:ext uri="{BB962C8B-B14F-4D97-AF65-F5344CB8AC3E}">
        <p14:creationId xmlns:p14="http://schemas.microsoft.com/office/powerpoint/2010/main" val="30261882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Questions? Comments?</a:t>
            </a:r>
            <a:endParaRPr lang="en-US" sz="4000" dirty="0"/>
          </a:p>
        </p:txBody>
      </p:sp>
      <p:sp>
        <p:nvSpPr>
          <p:cNvPr id="3" name="Content Placeholder 2"/>
          <p:cNvSpPr>
            <a:spLocks noGrp="1"/>
          </p:cNvSpPr>
          <p:nvPr>
            <p:ph idx="1"/>
          </p:nvPr>
        </p:nvSpPr>
        <p:spPr>
          <a:xfrm>
            <a:off x="581192" y="2180496"/>
            <a:ext cx="11029615" cy="4199522"/>
          </a:xfrm>
        </p:spPr>
        <p:txBody>
          <a:bodyPr numCol="2">
            <a:normAutofit fontScale="62500" lnSpcReduction="20000"/>
          </a:bodyPr>
          <a:lstStyle/>
          <a:p>
            <a:r>
              <a:rPr lang="en-US" dirty="0"/>
              <a:t>Banks, M. (2016, May 31). </a:t>
            </a:r>
            <a:r>
              <a:rPr lang="en-US" dirty="0" err="1"/>
              <a:t>Sci</a:t>
            </a:r>
            <a:r>
              <a:rPr lang="en-US" dirty="0"/>
              <a:t>-Hub: What it is and why it matters. </a:t>
            </a:r>
            <a:r>
              <a:rPr lang="en-US" i="1" dirty="0"/>
              <a:t>American Libraries</a:t>
            </a:r>
            <a:r>
              <a:rPr lang="en-US" dirty="0"/>
              <a:t>. Retrieved from https://americanlibrariesmagazine.org/2016/05/31/why-sci-hub-matters/</a:t>
            </a:r>
          </a:p>
          <a:p>
            <a:r>
              <a:rPr lang="en-US" dirty="0"/>
              <a:t>Bohannon, J. (2016, April 28). Who’s downloading pirated papers? Everyone. </a:t>
            </a:r>
            <a:r>
              <a:rPr lang="en-US" i="1" dirty="0"/>
              <a:t>Science</a:t>
            </a:r>
            <a:r>
              <a:rPr lang="en-US" dirty="0"/>
              <a:t>. Retrieved from http://public.tableau.com/views/USMap_DownloadsByCity_0/Dashboard1?:embed=y&amp;:</a:t>
            </a:r>
            <a:r>
              <a:rPr lang="en-US" dirty="0" err="1"/>
              <a:t>showVizHome</a:t>
            </a:r>
            <a:r>
              <a:rPr lang="en-US" dirty="0"/>
              <a:t>=no&amp;:</a:t>
            </a:r>
            <a:r>
              <a:rPr lang="en-US" dirty="0" err="1"/>
              <a:t>showTa</a:t>
            </a:r>
            <a:r>
              <a:rPr lang="en-US" dirty="0"/>
              <a:t>...</a:t>
            </a:r>
          </a:p>
          <a:p>
            <a:r>
              <a:rPr lang="en-US" dirty="0"/>
              <a:t>Carroll, D., &amp; McArthur, J. (2013, September 2). The Open Access Button: It’s time we capture individual moments of paywall injustice and turn them into positive change. Retrieved June 1, 2017, from http://blogs.lse.ac.uk/impactofsocialsciences/2013/09/02/the-open-access-button-carroll-mcarthur/</a:t>
            </a:r>
          </a:p>
          <a:p>
            <a:r>
              <a:rPr lang="en-US" dirty="0"/>
              <a:t>Celebrating the Open Access Button’s Fourth Birthday! (2017, April 25). Retrieved June 12, 2017, from https://blog.openaccessbutton.org/celebrating-the-open-access-buttons-fourth-birthday-3472cfdde041</a:t>
            </a:r>
          </a:p>
          <a:p>
            <a:r>
              <a:rPr lang="en-US" dirty="0"/>
              <a:t>Gardner, C. C., &amp; Gardner, G. J. (2017). Fast and furious (at publishers): The motivations behind crowdsourced research sharing. </a:t>
            </a:r>
            <a:r>
              <a:rPr lang="en-US" i="1" dirty="0"/>
              <a:t>College &amp; Research Libraries</a:t>
            </a:r>
            <a:r>
              <a:rPr lang="en-US" dirty="0"/>
              <a:t>, </a:t>
            </a:r>
            <a:r>
              <a:rPr lang="en-US" i="1" dirty="0"/>
              <a:t>78</a:t>
            </a:r>
            <a:r>
              <a:rPr lang="en-US" dirty="0"/>
              <a:t>(2). Retrieved from http://crl.acrl.org/index.php/crl/article/view/16578</a:t>
            </a:r>
          </a:p>
          <a:p>
            <a:r>
              <a:rPr lang="en-US" dirty="0"/>
              <a:t>Gardner, C., &amp; Gardner, G. (2015). Bypassing interlibrary loan via Twitter: An exploration of #icanhazpdf requests. Presented at the ACRL 2015, Portland, OR. Retrieved from http://eprints.rclis.org/24847/</a:t>
            </a:r>
          </a:p>
          <a:p>
            <a:r>
              <a:rPr lang="en-US" dirty="0" err="1"/>
              <a:t>ICanHazPDF</a:t>
            </a:r>
            <a:r>
              <a:rPr lang="en-US" dirty="0"/>
              <a:t>. (2017, April 3). In </a:t>
            </a:r>
            <a:r>
              <a:rPr lang="en-US" i="1" dirty="0"/>
              <a:t>Wikipedia</a:t>
            </a:r>
            <a:r>
              <a:rPr lang="en-US" dirty="0"/>
              <a:t>. Retrieved from https://en.wikipedia.org/w/index.php?title=ICanHazPDF&amp;oldid=773691302</a:t>
            </a:r>
          </a:p>
          <a:p>
            <a:r>
              <a:rPr lang="en-US" dirty="0" err="1"/>
              <a:t>Jamali</a:t>
            </a:r>
            <a:r>
              <a:rPr lang="en-US" dirty="0"/>
              <a:t>, H. R. (2017). Copyright compliance and infringement in </a:t>
            </a:r>
            <a:r>
              <a:rPr lang="en-US" dirty="0" err="1"/>
              <a:t>ResearchGate</a:t>
            </a:r>
            <a:r>
              <a:rPr lang="en-US" dirty="0"/>
              <a:t> full-text journal articles. </a:t>
            </a:r>
            <a:r>
              <a:rPr lang="en-US" i="1" dirty="0" err="1"/>
              <a:t>Scientometrics</a:t>
            </a:r>
            <a:r>
              <a:rPr lang="en-US" dirty="0"/>
              <a:t>, </a:t>
            </a:r>
            <a:r>
              <a:rPr lang="en-US" i="1" dirty="0"/>
              <a:t>112</a:t>
            </a:r>
            <a:r>
              <a:rPr lang="en-US" dirty="0"/>
              <a:t>(1), 241–254. https://doi.org/10.1007/s11192-017-2291-4</a:t>
            </a:r>
          </a:p>
          <a:p>
            <a:r>
              <a:rPr lang="en-US" dirty="0" err="1"/>
              <a:t>Mathot</a:t>
            </a:r>
            <a:r>
              <a:rPr lang="en-US" dirty="0"/>
              <a:t>, S. (2012, March 12). The difference between freely accessible content and Open Access. Retrieved June 12, 2017, from https://www.cogsci.nl/blog/miscellaneous/192-the-difference-between-freely-accessible-content-and-open-access</a:t>
            </a:r>
          </a:p>
          <a:p>
            <a:r>
              <a:rPr lang="en-US" dirty="0"/>
              <a:t>McKenzie, L. (2017, April 6). How a browser extension could shake up academic publishing. </a:t>
            </a:r>
            <a:r>
              <a:rPr lang="en-US" i="1" dirty="0"/>
              <a:t>The Chronicle of Higher Education</a:t>
            </a:r>
            <a:r>
              <a:rPr lang="en-US" dirty="0"/>
              <a:t>. Retrieved from http://www.chronicle.com/article/How-a-Browser-Extension-Could/239714?cid=wcontentlist_hp_latest</a:t>
            </a:r>
          </a:p>
          <a:p>
            <a:r>
              <a:rPr lang="en-US" dirty="0"/>
              <a:t>McNutt, M. (2016). My love-hate of </a:t>
            </a:r>
            <a:r>
              <a:rPr lang="en-US" dirty="0" err="1"/>
              <a:t>Sci</a:t>
            </a:r>
            <a:r>
              <a:rPr lang="en-US" dirty="0"/>
              <a:t>-Hub. </a:t>
            </a:r>
            <a:r>
              <a:rPr lang="en-US" i="1" dirty="0"/>
              <a:t>Science</a:t>
            </a:r>
            <a:r>
              <a:rPr lang="en-US" dirty="0"/>
              <a:t>, </a:t>
            </a:r>
            <a:r>
              <a:rPr lang="en-US" i="1" dirty="0"/>
              <a:t>352</a:t>
            </a:r>
            <a:r>
              <a:rPr lang="en-US" dirty="0"/>
              <a:t>(6285), 497–497. https://doi.org/10.1126/science.aaf9419</a:t>
            </a:r>
          </a:p>
          <a:p>
            <a:r>
              <a:rPr lang="en-US" dirty="0" err="1"/>
              <a:t>Mohdin</a:t>
            </a:r>
            <a:r>
              <a:rPr lang="en-US" dirty="0"/>
              <a:t>, A. (2015, October 23). How to get free access to academic papers on Twitter. </a:t>
            </a:r>
            <a:r>
              <a:rPr lang="en-US" i="1" dirty="0"/>
              <a:t>The Atlantic</a:t>
            </a:r>
            <a:r>
              <a:rPr lang="en-US" dirty="0"/>
              <a:t>. Retrieved from https://www.theatlantic.com/technology/archive/2015/10/why-some-academics-are-sharing-their-papers-for-free/411934/?utm_source=SFTwitter</a:t>
            </a:r>
          </a:p>
          <a:p>
            <a:r>
              <a:rPr lang="en-US" dirty="0" err="1"/>
              <a:t>Peet</a:t>
            </a:r>
            <a:r>
              <a:rPr lang="en-US" dirty="0"/>
              <a:t>, L. (2016, August 25). </a:t>
            </a:r>
            <a:r>
              <a:rPr lang="en-US" dirty="0" err="1"/>
              <a:t>Sci</a:t>
            </a:r>
            <a:r>
              <a:rPr lang="en-US" dirty="0"/>
              <a:t>-Hub controversy triggers publishers’ critique of librarian. </a:t>
            </a:r>
            <a:r>
              <a:rPr lang="en-US" i="1" dirty="0"/>
              <a:t>Library Journal</a:t>
            </a:r>
            <a:r>
              <a:rPr lang="en-US" dirty="0"/>
              <a:t>. Retrieved from http://lj.libraryjournal.com/2016/08/copyright/sci-hub-controversy-triggers-publishers-critique-of-librarian/</a:t>
            </a:r>
          </a:p>
          <a:p>
            <a:r>
              <a:rPr lang="en-US" dirty="0" err="1"/>
              <a:t>Sci</a:t>
            </a:r>
            <a:r>
              <a:rPr lang="en-US" dirty="0"/>
              <a:t>-Hub. (2017, May 19). In </a:t>
            </a:r>
            <a:r>
              <a:rPr lang="en-US" i="1" dirty="0"/>
              <a:t>Wikipedia</a:t>
            </a:r>
            <a:r>
              <a:rPr lang="en-US" dirty="0"/>
              <a:t>. Retrieved from https://en.wikipedia.org/w/index.php?title=Sci-Hub&amp;oldid=781139313</a:t>
            </a:r>
          </a:p>
          <a:p>
            <a:r>
              <a:rPr lang="en-US" dirty="0"/>
              <a:t>Tennant, J. (2017, February 1). Who isn’t profiting off the backs of researchers? Retrieved June 12, 2017, from http://blogs.discovermagazine.com/crux/2017/02/01/who-isnt-profiting-off-the-backs-of-researchers/</a:t>
            </a:r>
            <a:endParaRPr lang="en-US" dirty="0">
              <a:effectLst/>
            </a:endParaRPr>
          </a:p>
        </p:txBody>
      </p:sp>
    </p:spTree>
    <p:extLst>
      <p:ext uri="{BB962C8B-B14F-4D97-AF65-F5344CB8AC3E}">
        <p14:creationId xmlns:p14="http://schemas.microsoft.com/office/powerpoint/2010/main" val="9439505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Research beyond college</a:t>
            </a:r>
            <a:endParaRPr lang="en-US" sz="4000" dirty="0"/>
          </a:p>
        </p:txBody>
      </p:sp>
      <p:sp>
        <p:nvSpPr>
          <p:cNvPr id="3" name="Content Placeholder 2"/>
          <p:cNvSpPr>
            <a:spLocks noGrp="1"/>
          </p:cNvSpPr>
          <p:nvPr>
            <p:ph idx="1"/>
          </p:nvPr>
        </p:nvSpPr>
        <p:spPr/>
        <p:txBody>
          <a:bodyPr/>
          <a:lstStyle/>
          <a:p>
            <a:r>
              <a:rPr lang="en-US" sz="3200" dirty="0" smtClean="0"/>
              <a:t>Who to reach and how to reach them</a:t>
            </a:r>
          </a:p>
          <a:p>
            <a:r>
              <a:rPr lang="en-US" sz="3200" dirty="0" smtClean="0"/>
              <a:t>Where are resources available</a:t>
            </a:r>
          </a:p>
          <a:p>
            <a:r>
              <a:rPr lang="en-US" sz="3200" dirty="0" smtClean="0"/>
              <a:t>What are the ethical considerations</a:t>
            </a:r>
          </a:p>
          <a:p>
            <a:endParaRPr lang="en-US" dirty="0"/>
          </a:p>
        </p:txBody>
      </p:sp>
    </p:spTree>
    <p:extLst>
      <p:ext uri="{BB962C8B-B14F-4D97-AF65-F5344CB8AC3E}">
        <p14:creationId xmlns:p14="http://schemas.microsoft.com/office/powerpoint/2010/main" val="26239960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audiences</a:t>
            </a:r>
            <a:endParaRPr lang="en-US" sz="4000" dirty="0"/>
          </a:p>
        </p:txBody>
      </p:sp>
      <p:sp>
        <p:nvSpPr>
          <p:cNvPr id="3" name="Content Placeholder 2"/>
          <p:cNvSpPr>
            <a:spLocks noGrp="1"/>
          </p:cNvSpPr>
          <p:nvPr>
            <p:ph idx="1"/>
          </p:nvPr>
        </p:nvSpPr>
        <p:spPr>
          <a:xfrm>
            <a:off x="581192" y="2180496"/>
            <a:ext cx="11029615" cy="4078636"/>
          </a:xfrm>
        </p:spPr>
        <p:txBody>
          <a:bodyPr>
            <a:normAutofit/>
          </a:bodyPr>
          <a:lstStyle/>
          <a:p>
            <a:r>
              <a:rPr lang="en-US" sz="3200" dirty="0" smtClean="0"/>
              <a:t>Graduating students</a:t>
            </a:r>
          </a:p>
          <a:p>
            <a:pPr lvl="1"/>
            <a:r>
              <a:rPr lang="en-US" sz="2400" dirty="0" smtClean="0"/>
              <a:t>Undergrad v. Graduate</a:t>
            </a:r>
          </a:p>
          <a:p>
            <a:pPr lvl="1"/>
            <a:r>
              <a:rPr lang="en-US" sz="2400" dirty="0" smtClean="0"/>
              <a:t>Discipline-specific considerations</a:t>
            </a:r>
          </a:p>
          <a:p>
            <a:r>
              <a:rPr lang="en-US" sz="3200" dirty="0" smtClean="0"/>
              <a:t>Alumni</a:t>
            </a:r>
          </a:p>
          <a:p>
            <a:r>
              <a:rPr lang="en-US" sz="3200" dirty="0" smtClean="0"/>
              <a:t>Internal audiences</a:t>
            </a:r>
          </a:p>
          <a:p>
            <a:pPr lvl="1"/>
            <a:r>
              <a:rPr lang="en-US" sz="2400" dirty="0" smtClean="0"/>
              <a:t>Librarians</a:t>
            </a:r>
          </a:p>
          <a:p>
            <a:pPr lvl="1"/>
            <a:r>
              <a:rPr lang="en-US" sz="2400" dirty="0" smtClean="0"/>
              <a:t>Alumni Association</a:t>
            </a:r>
          </a:p>
          <a:p>
            <a:endParaRPr lang="en-US" dirty="0"/>
          </a:p>
        </p:txBody>
      </p:sp>
    </p:spTree>
    <p:extLst>
      <p:ext uri="{BB962C8B-B14F-4D97-AF65-F5344CB8AC3E}">
        <p14:creationId xmlns:p14="http://schemas.microsoft.com/office/powerpoint/2010/main" val="32320653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Key concepts</a:t>
            </a:r>
            <a:endParaRPr lang="en-US" sz="4000" dirty="0"/>
          </a:p>
        </p:txBody>
      </p:sp>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81193" y="2374408"/>
            <a:ext cx="5587788" cy="3678238"/>
          </a:xfrm>
        </p:spPr>
      </p:pic>
      <p:sp>
        <p:nvSpPr>
          <p:cNvPr id="8" name="TextBox 7"/>
          <p:cNvSpPr txBox="1"/>
          <p:nvPr/>
        </p:nvSpPr>
        <p:spPr>
          <a:xfrm>
            <a:off x="3683358" y="6052647"/>
            <a:ext cx="2625503" cy="276999"/>
          </a:xfrm>
          <a:prstGeom prst="rect">
            <a:avLst/>
          </a:prstGeom>
          <a:noFill/>
        </p:spPr>
        <p:txBody>
          <a:bodyPr wrap="square" rtlCol="0">
            <a:spAutoFit/>
          </a:bodyPr>
          <a:lstStyle/>
          <a:p>
            <a:r>
              <a:rPr lang="en-US" sz="1200" dirty="0" smtClean="0">
                <a:latin typeface="Calibri" panose="020F0502020204030204" pitchFamily="34" charset="0"/>
                <a:hlinkClick r:id="rId4"/>
              </a:rPr>
              <a:t>CC BY 2.0</a:t>
            </a:r>
            <a:r>
              <a:rPr lang="en-US" sz="1200" dirty="0" smtClean="0">
                <a:latin typeface="Calibri" panose="020F0502020204030204" pitchFamily="34" charset="0"/>
              </a:rPr>
              <a:t> at </a:t>
            </a:r>
            <a:r>
              <a:rPr lang="en-US" sz="1200" dirty="0" smtClean="0">
                <a:latin typeface="Calibri" panose="020F0502020204030204" pitchFamily="34" charset="0"/>
                <a:hlinkClick r:id="rId5"/>
              </a:rPr>
              <a:t>https://flic.kr/p/s6895e</a:t>
            </a:r>
            <a:endParaRPr lang="en-US" sz="1200" dirty="0">
              <a:latin typeface="Calibri" panose="020F0502020204030204" pitchFamily="34" charset="0"/>
            </a:endParaRPr>
          </a:p>
        </p:txBody>
      </p:sp>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465194" y="2374408"/>
            <a:ext cx="5151550" cy="3678238"/>
          </a:xfrm>
          <a:prstGeom prst="rect">
            <a:avLst/>
          </a:prstGeom>
        </p:spPr>
      </p:pic>
      <p:sp>
        <p:nvSpPr>
          <p:cNvPr id="11" name="TextBox 10"/>
          <p:cNvSpPr txBox="1"/>
          <p:nvPr/>
        </p:nvSpPr>
        <p:spPr>
          <a:xfrm>
            <a:off x="6993228" y="6052647"/>
            <a:ext cx="4779850" cy="277000"/>
          </a:xfrm>
          <a:prstGeom prst="rect">
            <a:avLst/>
          </a:prstGeom>
          <a:noFill/>
        </p:spPr>
        <p:txBody>
          <a:bodyPr wrap="square" rtlCol="0">
            <a:spAutoFit/>
          </a:bodyPr>
          <a:lstStyle/>
          <a:p>
            <a:r>
              <a:rPr lang="en-US" sz="1200" dirty="0" smtClean="0">
                <a:latin typeface="Calibri" panose="020F0502020204030204" pitchFamily="34" charset="0"/>
                <a:hlinkClick r:id="rId7"/>
              </a:rPr>
              <a:t>CC BY-SA 2.0</a:t>
            </a:r>
            <a:r>
              <a:rPr lang="en-US" sz="1200" dirty="0" smtClean="0">
                <a:latin typeface="Calibri" panose="020F0502020204030204" pitchFamily="34" charset="0"/>
              </a:rPr>
              <a:t> at </a:t>
            </a:r>
            <a:r>
              <a:rPr lang="en-US" sz="1200" dirty="0" smtClean="0">
                <a:latin typeface="Calibri" panose="020F0502020204030204" pitchFamily="34" charset="0"/>
                <a:hlinkClick r:id="rId8"/>
              </a:rPr>
              <a:t>https://flic.kr/p/kmEwex</a:t>
            </a:r>
            <a:r>
              <a:rPr lang="en-US" sz="1200" dirty="0" smtClean="0">
                <a:latin typeface="Calibri" panose="020F0502020204030204" pitchFamily="34" charset="0"/>
              </a:rPr>
              <a:t> Creator: Stacie </a:t>
            </a:r>
            <a:r>
              <a:rPr lang="en-US" sz="1200" dirty="0" err="1" smtClean="0">
                <a:latin typeface="Calibri" panose="020F0502020204030204" pitchFamily="34" charset="0"/>
              </a:rPr>
              <a:t>DaPonte</a:t>
            </a:r>
            <a:endParaRPr lang="en-US" sz="1200" dirty="0">
              <a:latin typeface="Calibri" panose="020F0502020204030204" pitchFamily="34" charset="0"/>
            </a:endParaRPr>
          </a:p>
        </p:txBody>
      </p:sp>
    </p:spTree>
    <p:extLst>
      <p:ext uri="{BB962C8B-B14F-4D97-AF65-F5344CB8AC3E}">
        <p14:creationId xmlns:p14="http://schemas.microsoft.com/office/powerpoint/2010/main" val="4258806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Where to start</a:t>
            </a:r>
            <a:endParaRPr lang="en-US" sz="4000" dirty="0"/>
          </a:p>
        </p:txBody>
      </p:sp>
      <p:sp>
        <p:nvSpPr>
          <p:cNvPr id="3" name="Content Placeholder 2"/>
          <p:cNvSpPr>
            <a:spLocks noGrp="1"/>
          </p:cNvSpPr>
          <p:nvPr>
            <p:ph idx="1"/>
          </p:nvPr>
        </p:nvSpPr>
        <p:spPr>
          <a:xfrm>
            <a:off x="581192" y="2180496"/>
            <a:ext cx="11029615" cy="3991704"/>
          </a:xfrm>
        </p:spPr>
        <p:txBody>
          <a:bodyPr>
            <a:normAutofit/>
          </a:bodyPr>
          <a:lstStyle/>
          <a:p>
            <a:r>
              <a:rPr lang="en-US" sz="3200" dirty="0" smtClean="0"/>
              <a:t>Alumni benefits</a:t>
            </a:r>
          </a:p>
          <a:p>
            <a:r>
              <a:rPr lang="en-US" sz="3200" dirty="0" smtClean="0"/>
              <a:t>New institutional or professional affiliation</a:t>
            </a:r>
          </a:p>
          <a:p>
            <a:r>
              <a:rPr lang="en-US" sz="3200" dirty="0" smtClean="0"/>
              <a:t>Local institution of higher </a:t>
            </a:r>
            <a:r>
              <a:rPr lang="en-US" sz="3200" dirty="0" err="1" smtClean="0"/>
              <a:t>ed</a:t>
            </a:r>
            <a:endParaRPr lang="en-US" sz="3200" dirty="0" smtClean="0"/>
          </a:p>
          <a:p>
            <a:r>
              <a:rPr lang="en-US" sz="3200" dirty="0" smtClean="0"/>
              <a:t>Public library (ILL)</a:t>
            </a:r>
          </a:p>
          <a:p>
            <a:r>
              <a:rPr lang="en-US" sz="3200" dirty="0" smtClean="0"/>
              <a:t>State-sponsored programs (e.g. DISCUS)</a:t>
            </a:r>
          </a:p>
          <a:p>
            <a:pPr marL="0" indent="0">
              <a:buNone/>
            </a:pPr>
            <a:endParaRPr lang="en-US" dirty="0"/>
          </a:p>
        </p:txBody>
      </p:sp>
    </p:spTree>
    <p:extLst>
      <p:ext uri="{BB962C8B-B14F-4D97-AF65-F5344CB8AC3E}">
        <p14:creationId xmlns:p14="http://schemas.microsoft.com/office/powerpoint/2010/main" val="26517832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Open access</a:t>
            </a:r>
            <a:endParaRPr lang="en-US" sz="4000" dirty="0"/>
          </a:p>
        </p:txBody>
      </p:sp>
      <p:sp>
        <p:nvSpPr>
          <p:cNvPr id="3" name="Content Placeholder 2"/>
          <p:cNvSpPr>
            <a:spLocks noGrp="1"/>
          </p:cNvSpPr>
          <p:nvPr>
            <p:ph idx="1"/>
          </p:nvPr>
        </p:nvSpPr>
        <p:spPr/>
        <p:txBody>
          <a:bodyPr/>
          <a:lstStyle/>
          <a:p>
            <a:r>
              <a:rPr lang="en-US" sz="3200" dirty="0" smtClean="0"/>
              <a:t>Free and easily accessible</a:t>
            </a:r>
          </a:p>
          <a:p>
            <a:r>
              <a:rPr lang="en-US" sz="3200" dirty="0" smtClean="0"/>
              <a:t>Includes the rights to re-use, modify, and distribute without restriction, except for attribution to the original source</a:t>
            </a:r>
          </a:p>
          <a:p>
            <a:endParaRPr lang="en-US" sz="3200" dirty="0"/>
          </a:p>
          <a:p>
            <a:pPr marL="0" indent="0">
              <a:buNone/>
            </a:pPr>
            <a:endParaRPr lang="en-US" sz="3200" dirty="0" smtClean="0"/>
          </a:p>
          <a:p>
            <a:endParaRPr lang="en-US" dirty="0"/>
          </a:p>
        </p:txBody>
      </p:sp>
      <p:pic>
        <p:nvPicPr>
          <p:cNvPr id="1026" name="Picture 2" descr="https://www.cogsci.nl/images/stories/blog/misc/open_acces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1496" y="4315861"/>
            <a:ext cx="1183214" cy="185173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4"/>
          <a:stretch>
            <a:fillRect/>
          </a:stretch>
        </p:blipFill>
        <p:spPr>
          <a:xfrm>
            <a:off x="2125014" y="4307242"/>
            <a:ext cx="3043440" cy="927878"/>
          </a:xfrm>
          <a:prstGeom prst="rect">
            <a:avLst/>
          </a:prstGeom>
        </p:spPr>
      </p:pic>
      <p:pic>
        <p:nvPicPr>
          <p:cNvPr id="5" name="Picture 4"/>
          <p:cNvPicPr>
            <a:picLocks noChangeAspect="1"/>
          </p:cNvPicPr>
          <p:nvPr/>
        </p:nvPicPr>
        <p:blipFill>
          <a:blip r:embed="rId5"/>
          <a:stretch>
            <a:fillRect/>
          </a:stretch>
        </p:blipFill>
        <p:spPr>
          <a:xfrm>
            <a:off x="4462461" y="5713158"/>
            <a:ext cx="3267075" cy="600075"/>
          </a:xfrm>
          <a:prstGeom prst="rect">
            <a:avLst/>
          </a:prstGeom>
        </p:spPr>
      </p:pic>
      <p:pic>
        <p:nvPicPr>
          <p:cNvPr id="7" name="Picture 6"/>
          <p:cNvPicPr>
            <a:picLocks noChangeAspect="1"/>
          </p:cNvPicPr>
          <p:nvPr/>
        </p:nvPicPr>
        <p:blipFill>
          <a:blip r:embed="rId6"/>
          <a:stretch>
            <a:fillRect/>
          </a:stretch>
        </p:blipFill>
        <p:spPr>
          <a:xfrm>
            <a:off x="7418098" y="4354576"/>
            <a:ext cx="3597024" cy="833209"/>
          </a:xfrm>
          <a:prstGeom prst="rect">
            <a:avLst/>
          </a:prstGeom>
        </p:spPr>
      </p:pic>
    </p:spTree>
    <p:extLst>
      <p:ext uri="{BB962C8B-B14F-4D97-AF65-F5344CB8AC3E}">
        <p14:creationId xmlns:p14="http://schemas.microsoft.com/office/powerpoint/2010/main" val="33918821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New tools to support finding OA</a:t>
            </a:r>
            <a:endParaRPr lang="en-US" sz="4000" dirty="0"/>
          </a:p>
        </p:txBody>
      </p:sp>
      <p:sp>
        <p:nvSpPr>
          <p:cNvPr id="3" name="Content Placeholder 2"/>
          <p:cNvSpPr>
            <a:spLocks noGrp="1"/>
          </p:cNvSpPr>
          <p:nvPr>
            <p:ph idx="1"/>
          </p:nvPr>
        </p:nvSpPr>
        <p:spPr>
          <a:xfrm>
            <a:off x="581193" y="2180496"/>
            <a:ext cx="4145354" cy="3678303"/>
          </a:xfrm>
        </p:spPr>
        <p:txBody>
          <a:bodyPr/>
          <a:lstStyle/>
          <a:p>
            <a:r>
              <a:rPr lang="en-US" sz="3200" dirty="0" smtClean="0"/>
              <a:t>Open Access button</a:t>
            </a:r>
          </a:p>
          <a:p>
            <a:r>
              <a:rPr lang="en-US" sz="3200" dirty="0" err="1" smtClean="0"/>
              <a:t>Unpaywall</a:t>
            </a:r>
            <a:endParaRPr lang="en-US" sz="3200" dirty="0" smtClean="0"/>
          </a:p>
          <a:p>
            <a:r>
              <a:rPr lang="en-US" sz="3200" dirty="0" smtClean="0"/>
              <a:t>Canary </a:t>
            </a:r>
            <a:r>
              <a:rPr lang="en-US" sz="3200" dirty="0" err="1" smtClean="0"/>
              <a:t>Haz</a:t>
            </a:r>
            <a:endParaRPr lang="en-US" dirty="0"/>
          </a:p>
        </p:txBody>
      </p:sp>
      <p:pic>
        <p:nvPicPr>
          <p:cNvPr id="5" name="Picture 4"/>
          <p:cNvPicPr>
            <a:picLocks noChangeAspect="1"/>
          </p:cNvPicPr>
          <p:nvPr/>
        </p:nvPicPr>
        <p:blipFill>
          <a:blip r:embed="rId3"/>
          <a:stretch>
            <a:fillRect/>
          </a:stretch>
        </p:blipFill>
        <p:spPr>
          <a:xfrm>
            <a:off x="4726547" y="2424209"/>
            <a:ext cx="6467475" cy="3190875"/>
          </a:xfrm>
          <a:prstGeom prst="rect">
            <a:avLst/>
          </a:prstGeom>
        </p:spPr>
      </p:pic>
      <p:pic>
        <p:nvPicPr>
          <p:cNvPr id="6" name="Picture 5"/>
          <p:cNvPicPr>
            <a:picLocks noChangeAspect="1"/>
          </p:cNvPicPr>
          <p:nvPr/>
        </p:nvPicPr>
        <p:blipFill>
          <a:blip r:embed="rId4"/>
          <a:stretch>
            <a:fillRect/>
          </a:stretch>
        </p:blipFill>
        <p:spPr>
          <a:xfrm>
            <a:off x="10832072" y="3810096"/>
            <a:ext cx="361950" cy="419100"/>
          </a:xfrm>
          <a:prstGeom prst="rect">
            <a:avLst/>
          </a:prstGeom>
        </p:spPr>
      </p:pic>
    </p:spTree>
    <p:extLst>
      <p:ext uri="{BB962C8B-B14F-4D97-AF65-F5344CB8AC3E}">
        <p14:creationId xmlns:p14="http://schemas.microsoft.com/office/powerpoint/2010/main" val="10235139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other options On the up-and-up…</a:t>
            </a:r>
            <a:endParaRPr lang="en-US" sz="4000" dirty="0"/>
          </a:p>
        </p:txBody>
      </p:sp>
      <p:pic>
        <p:nvPicPr>
          <p:cNvPr id="4" name="Picture 3"/>
          <p:cNvPicPr>
            <a:picLocks noChangeAspect="1"/>
          </p:cNvPicPr>
          <p:nvPr/>
        </p:nvPicPr>
        <p:blipFill>
          <a:blip r:embed="rId3"/>
          <a:stretch>
            <a:fillRect/>
          </a:stretch>
        </p:blipFill>
        <p:spPr>
          <a:xfrm>
            <a:off x="1396016" y="2391043"/>
            <a:ext cx="1814714" cy="2333204"/>
          </a:xfrm>
          <a:prstGeom prst="rect">
            <a:avLst/>
          </a:prstGeom>
        </p:spPr>
      </p:pic>
      <p:pic>
        <p:nvPicPr>
          <p:cNvPr id="5" name="Picture 4">
            <a:hlinkClick r:id="rId4"/>
          </p:cNvPr>
          <p:cNvPicPr>
            <a:picLocks noChangeAspect="1"/>
          </p:cNvPicPr>
          <p:nvPr/>
        </p:nvPicPr>
        <p:blipFill>
          <a:blip r:embed="rId5"/>
          <a:stretch>
            <a:fillRect/>
          </a:stretch>
        </p:blipFill>
        <p:spPr>
          <a:xfrm>
            <a:off x="2303373" y="5637354"/>
            <a:ext cx="1154142" cy="521873"/>
          </a:xfrm>
          <a:prstGeom prst="rect">
            <a:avLst/>
          </a:prstGeom>
        </p:spPr>
      </p:pic>
      <p:pic>
        <p:nvPicPr>
          <p:cNvPr id="6" name="Picture 5"/>
          <p:cNvPicPr>
            <a:picLocks noChangeAspect="1"/>
          </p:cNvPicPr>
          <p:nvPr/>
        </p:nvPicPr>
        <p:blipFill>
          <a:blip r:embed="rId6"/>
          <a:stretch>
            <a:fillRect/>
          </a:stretch>
        </p:blipFill>
        <p:spPr>
          <a:xfrm>
            <a:off x="890285" y="4970991"/>
            <a:ext cx="1722181" cy="521873"/>
          </a:xfrm>
          <a:prstGeom prst="rect">
            <a:avLst/>
          </a:prstGeom>
        </p:spPr>
      </p:pic>
      <p:pic>
        <p:nvPicPr>
          <p:cNvPr id="7" name="Picture 6">
            <a:hlinkClick r:id="rId7"/>
          </p:cNvPr>
          <p:cNvPicPr>
            <a:picLocks noChangeAspect="1"/>
          </p:cNvPicPr>
          <p:nvPr/>
        </p:nvPicPr>
        <p:blipFill>
          <a:blip r:embed="rId8"/>
          <a:stretch>
            <a:fillRect/>
          </a:stretch>
        </p:blipFill>
        <p:spPr>
          <a:xfrm>
            <a:off x="4305426" y="3434128"/>
            <a:ext cx="2914650" cy="914400"/>
          </a:xfrm>
          <a:prstGeom prst="rect">
            <a:avLst/>
          </a:prstGeom>
        </p:spPr>
      </p:pic>
      <p:pic>
        <p:nvPicPr>
          <p:cNvPr id="8" name="Picture 7"/>
          <p:cNvPicPr>
            <a:picLocks noChangeAspect="1"/>
          </p:cNvPicPr>
          <p:nvPr/>
        </p:nvPicPr>
        <p:blipFill>
          <a:blip r:embed="rId9"/>
          <a:stretch>
            <a:fillRect/>
          </a:stretch>
        </p:blipFill>
        <p:spPr>
          <a:xfrm>
            <a:off x="4260789" y="4517481"/>
            <a:ext cx="3003923" cy="714447"/>
          </a:xfrm>
          <a:prstGeom prst="rect">
            <a:avLst/>
          </a:prstGeom>
        </p:spPr>
      </p:pic>
      <p:pic>
        <p:nvPicPr>
          <p:cNvPr id="9" name="Picture 8"/>
          <p:cNvPicPr>
            <a:picLocks noChangeAspect="1"/>
          </p:cNvPicPr>
          <p:nvPr/>
        </p:nvPicPr>
        <p:blipFill>
          <a:blip r:embed="rId10"/>
          <a:stretch>
            <a:fillRect/>
          </a:stretch>
        </p:blipFill>
        <p:spPr>
          <a:xfrm>
            <a:off x="4080361" y="2164417"/>
            <a:ext cx="3364781" cy="1088013"/>
          </a:xfrm>
          <a:prstGeom prst="rect">
            <a:avLst/>
          </a:prstGeom>
        </p:spPr>
      </p:pic>
      <p:pic>
        <p:nvPicPr>
          <p:cNvPr id="10" name="Picture 9"/>
          <p:cNvPicPr>
            <a:picLocks noChangeAspect="1"/>
          </p:cNvPicPr>
          <p:nvPr/>
        </p:nvPicPr>
        <p:blipFill>
          <a:blip r:embed="rId11"/>
          <a:stretch>
            <a:fillRect/>
          </a:stretch>
        </p:blipFill>
        <p:spPr>
          <a:xfrm>
            <a:off x="8210148" y="2932679"/>
            <a:ext cx="2922633" cy="1249931"/>
          </a:xfrm>
          <a:prstGeom prst="rect">
            <a:avLst/>
          </a:prstGeom>
        </p:spPr>
      </p:pic>
      <p:pic>
        <p:nvPicPr>
          <p:cNvPr id="11" name="Picture 10">
            <a:hlinkClick r:id="rId12"/>
          </p:cNvPr>
          <p:cNvPicPr>
            <a:picLocks noChangeAspect="1"/>
          </p:cNvPicPr>
          <p:nvPr/>
        </p:nvPicPr>
        <p:blipFill>
          <a:blip r:embed="rId13"/>
          <a:stretch>
            <a:fillRect/>
          </a:stretch>
        </p:blipFill>
        <p:spPr>
          <a:xfrm>
            <a:off x="8184174" y="4348528"/>
            <a:ext cx="2974579" cy="480740"/>
          </a:xfrm>
          <a:prstGeom prst="rect">
            <a:avLst/>
          </a:prstGeom>
        </p:spPr>
      </p:pic>
    </p:spTree>
    <p:extLst>
      <p:ext uri="{BB962C8B-B14F-4D97-AF65-F5344CB8AC3E}">
        <p14:creationId xmlns:p14="http://schemas.microsoft.com/office/powerpoint/2010/main" val="19186568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…And some controversial options</a:t>
            </a:r>
            <a:endParaRPr lang="en-US" sz="4000" dirty="0"/>
          </a:p>
        </p:txBody>
      </p:sp>
      <p:pic>
        <p:nvPicPr>
          <p:cNvPr id="5" name="Picture 4"/>
          <p:cNvPicPr>
            <a:picLocks noChangeAspect="1"/>
          </p:cNvPicPr>
          <p:nvPr/>
        </p:nvPicPr>
        <p:blipFill>
          <a:blip r:embed="rId3"/>
          <a:stretch>
            <a:fillRect/>
          </a:stretch>
        </p:blipFill>
        <p:spPr>
          <a:xfrm>
            <a:off x="439525" y="2445096"/>
            <a:ext cx="4068082" cy="1104578"/>
          </a:xfrm>
          <a:prstGeom prst="rect">
            <a:avLst/>
          </a:prstGeom>
        </p:spPr>
      </p:pic>
      <p:pic>
        <p:nvPicPr>
          <p:cNvPr id="6" name="Picture 5"/>
          <p:cNvPicPr>
            <a:picLocks noChangeAspect="1"/>
          </p:cNvPicPr>
          <p:nvPr/>
        </p:nvPicPr>
        <p:blipFill rotWithShape="1">
          <a:blip r:embed="rId4"/>
          <a:srcRect l="938" t="10373" r="1"/>
          <a:stretch/>
        </p:blipFill>
        <p:spPr>
          <a:xfrm>
            <a:off x="7864954" y="4007903"/>
            <a:ext cx="3557088" cy="1171977"/>
          </a:xfrm>
          <a:prstGeom prst="rect">
            <a:avLst/>
          </a:prstGeom>
        </p:spPr>
      </p:pic>
      <p:pic>
        <p:nvPicPr>
          <p:cNvPr id="7" name="Picture 6"/>
          <p:cNvPicPr>
            <a:picLocks noChangeAspect="1"/>
          </p:cNvPicPr>
          <p:nvPr/>
        </p:nvPicPr>
        <p:blipFill>
          <a:blip r:embed="rId5"/>
          <a:stretch>
            <a:fillRect/>
          </a:stretch>
        </p:blipFill>
        <p:spPr>
          <a:xfrm>
            <a:off x="5014912" y="2760328"/>
            <a:ext cx="2162175" cy="3667125"/>
          </a:xfrm>
          <a:prstGeom prst="rect">
            <a:avLst/>
          </a:prstGeom>
        </p:spPr>
      </p:pic>
      <p:pic>
        <p:nvPicPr>
          <p:cNvPr id="8" name="Picture 7"/>
          <p:cNvPicPr>
            <a:picLocks noChangeAspect="1"/>
          </p:cNvPicPr>
          <p:nvPr/>
        </p:nvPicPr>
        <p:blipFill>
          <a:blip r:embed="rId6"/>
          <a:stretch>
            <a:fillRect/>
          </a:stretch>
        </p:blipFill>
        <p:spPr>
          <a:xfrm>
            <a:off x="1339403" y="5179880"/>
            <a:ext cx="3675509" cy="738025"/>
          </a:xfrm>
          <a:prstGeom prst="rect">
            <a:avLst/>
          </a:prstGeom>
        </p:spPr>
      </p:pic>
    </p:spTree>
    <p:extLst>
      <p:ext uri="{BB962C8B-B14F-4D97-AF65-F5344CB8AC3E}">
        <p14:creationId xmlns:p14="http://schemas.microsoft.com/office/powerpoint/2010/main" val="3792790353"/>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1742</TotalTime>
  <Words>3075</Words>
  <Application>Microsoft Office PowerPoint</Application>
  <PresentationFormat>Widescreen</PresentationFormat>
  <Paragraphs>244</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Calibri</vt:lpstr>
      <vt:lpstr>Gill Sans MT</vt:lpstr>
      <vt:lpstr>Wingdings 2</vt:lpstr>
      <vt:lpstr>Dividend</vt:lpstr>
      <vt:lpstr>#Icanhazpdf?</vt:lpstr>
      <vt:lpstr>Research beyond college</vt:lpstr>
      <vt:lpstr>audiences</vt:lpstr>
      <vt:lpstr>Key concepts</vt:lpstr>
      <vt:lpstr>Where to start</vt:lpstr>
      <vt:lpstr>Open access</vt:lpstr>
      <vt:lpstr>New tools to support finding OA</vt:lpstr>
      <vt:lpstr>other options On the up-and-up…</vt:lpstr>
      <vt:lpstr>…And some controversial options</vt:lpstr>
      <vt:lpstr>Researchgate:  the appearance of legitimacy</vt:lpstr>
      <vt:lpstr>#icanhazpdf: Ill competition and Civil disobedience</vt:lpstr>
      <vt:lpstr>SCI-Hub:  Pirate or robin hood?</vt:lpstr>
      <vt:lpstr>Teaching Ethical issues</vt:lpstr>
      <vt:lpstr>Questions? Comments?</vt:lpstr>
    </vt:vector>
  </TitlesOfParts>
  <Company>University of South Carolina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#Icanhazpdf?</dc:title>
  <dc:creator>Kathy Snediker</dc:creator>
  <cp:lastModifiedBy>FREEMAN, AMIE</cp:lastModifiedBy>
  <cp:revision>148</cp:revision>
  <cp:lastPrinted>2017-06-14T15:28:55Z</cp:lastPrinted>
  <dcterms:created xsi:type="dcterms:W3CDTF">2017-06-08T19:25:09Z</dcterms:created>
  <dcterms:modified xsi:type="dcterms:W3CDTF">2017-06-23T14:13:12Z</dcterms:modified>
</cp:coreProperties>
</file>